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38"/>
  </p:notesMasterIdLst>
  <p:handoutMasterIdLst>
    <p:handoutMasterId r:id="rId39"/>
  </p:handoutMasterIdLst>
  <p:sldIdLst>
    <p:sldId id="256" r:id="rId2"/>
    <p:sldId id="257" r:id="rId3"/>
    <p:sldId id="258" r:id="rId4"/>
    <p:sldId id="291" r:id="rId5"/>
    <p:sldId id="260" r:id="rId6"/>
    <p:sldId id="261" r:id="rId7"/>
    <p:sldId id="262" r:id="rId8"/>
    <p:sldId id="263" r:id="rId9"/>
    <p:sldId id="292" r:id="rId10"/>
    <p:sldId id="265" r:id="rId11"/>
    <p:sldId id="293" r:id="rId12"/>
    <p:sldId id="294" r:id="rId13"/>
    <p:sldId id="295" r:id="rId14"/>
    <p:sldId id="269" r:id="rId15"/>
    <p:sldId id="270" r:id="rId16"/>
    <p:sldId id="271" r:id="rId17"/>
    <p:sldId id="296" r:id="rId18"/>
    <p:sldId id="273" r:id="rId19"/>
    <p:sldId id="274" r:id="rId20"/>
    <p:sldId id="275" r:id="rId21"/>
    <p:sldId id="297" r:id="rId22"/>
    <p:sldId id="298" r:id="rId23"/>
    <p:sldId id="299" r:id="rId24"/>
    <p:sldId id="300" r:id="rId25"/>
    <p:sldId id="301" r:id="rId26"/>
    <p:sldId id="302" r:id="rId27"/>
    <p:sldId id="282" r:id="rId28"/>
    <p:sldId id="283" r:id="rId29"/>
    <p:sldId id="284" r:id="rId30"/>
    <p:sldId id="285" r:id="rId31"/>
    <p:sldId id="286" r:id="rId32"/>
    <p:sldId id="306" r:id="rId33"/>
    <p:sldId id="288" r:id="rId34"/>
    <p:sldId id="303" r:id="rId35"/>
    <p:sldId id="304" r:id="rId36"/>
    <p:sldId id="305" r:id="rId37"/>
  </p:sldIdLst>
  <p:sldSz cx="9906000" cy="6858000" type="A4"/>
  <p:notesSz cx="6797675" cy="9928225"/>
  <p:embeddedFontLst>
    <p:embeddedFont>
      <p:font typeface="Tahoma" pitchFamily="34" charset="0"/>
      <p:regular r:id="rId40"/>
      <p:bold r:id="rId41"/>
    </p:embeddedFont>
    <p:embeddedFont>
      <p:font typeface="宋体" pitchFamily="2" charset="-122"/>
      <p:regular r:id="rId42"/>
    </p:embeddedFont>
  </p:embeddedFontLst>
  <p:defaultTextStyle>
    <a:defPPr>
      <a:defRPr lang="es-E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Belen Garcia (UPM)" initials="ABG" lastIdx="2" clrIdx="0"/>
  <p:cmAuthor id="1" name="José Manuel Baños" initials="JMB" lastIdx="21" clrIdx="1"/>
  <p:cmAuthor id="2" name="José Manuel" initials="JMB"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79B21"/>
    <a:srgbClr val="798B1D"/>
    <a:srgbClr val="125864"/>
    <a:srgbClr val="336600"/>
    <a:srgbClr val="FF00FF"/>
    <a:srgbClr val="0000FF"/>
    <a:srgbClr val="69CDB3"/>
    <a:srgbClr val="FFCCFF"/>
    <a:srgbClr val="FFCCCC"/>
    <a:srgbClr val="FFCC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0" autoAdjust="0"/>
    <p:restoredTop sz="75601" autoAdjust="0"/>
  </p:normalViewPr>
  <p:slideViewPr>
    <p:cSldViewPr>
      <p:cViewPr varScale="1">
        <p:scale>
          <a:sx n="63" d="100"/>
          <a:sy n="63" d="100"/>
        </p:scale>
        <p:origin x="-1176" y="-6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6" d="100"/>
          <a:sy n="76" d="100"/>
        </p:scale>
        <p:origin x="-221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US"/>
          </a:p>
        </p:txBody>
      </p:sp>
      <p:sp>
        <p:nvSpPr>
          <p:cNvPr id="3" name="2 Marcador de fecha"/>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endParaRPr lang="en-US" dirty="0"/>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A87227C0-179F-4127-B1CA-AA61557745BE}" type="slidenum">
              <a:rPr lang="en-US" smtClean="0"/>
              <a:pPr/>
              <a:t>‹Nº›</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2945862" cy="495872"/>
          </a:xfrm>
          <a:prstGeom prst="rect">
            <a:avLst/>
          </a:prstGeom>
          <a:noFill/>
          <a:ln w="9525">
            <a:noFill/>
            <a:miter lim="800000"/>
            <a:headEnd/>
            <a:tailEnd/>
          </a:ln>
          <a:effectLst/>
        </p:spPr>
        <p:txBody>
          <a:bodyPr vert="horz" wrap="square" lIns="93099" tIns="46550" rIns="93099" bIns="46550" numCol="1" anchor="t" anchorCtr="0" compatLnSpc="1">
            <a:prstTxWarp prst="textNoShape">
              <a:avLst/>
            </a:prstTxWarp>
          </a:bodyPr>
          <a:lstStyle>
            <a:lvl1pPr defTabSz="931252" eaLnBrk="1" hangingPunct="1">
              <a:defRPr sz="1200" b="0">
                <a:latin typeface="Arial" charset="0"/>
              </a:defRPr>
            </a:lvl1pPr>
          </a:lstStyle>
          <a:p>
            <a:endParaRPr lang="es-ES"/>
          </a:p>
        </p:txBody>
      </p:sp>
      <p:sp>
        <p:nvSpPr>
          <p:cNvPr id="9219" name="Rectangle 3"/>
          <p:cNvSpPr>
            <a:spLocks noGrp="1" noChangeArrowheads="1"/>
          </p:cNvSpPr>
          <p:nvPr>
            <p:ph type="dt" idx="1"/>
          </p:nvPr>
        </p:nvSpPr>
        <p:spPr bwMode="auto">
          <a:xfrm>
            <a:off x="3850295" y="2"/>
            <a:ext cx="2945862" cy="495872"/>
          </a:xfrm>
          <a:prstGeom prst="rect">
            <a:avLst/>
          </a:prstGeom>
          <a:noFill/>
          <a:ln w="9525">
            <a:noFill/>
            <a:miter lim="800000"/>
            <a:headEnd/>
            <a:tailEnd/>
          </a:ln>
          <a:effectLst/>
        </p:spPr>
        <p:txBody>
          <a:bodyPr vert="horz" wrap="square" lIns="93099" tIns="46550" rIns="93099" bIns="46550" numCol="1" anchor="t" anchorCtr="0" compatLnSpc="1">
            <a:prstTxWarp prst="textNoShape">
              <a:avLst/>
            </a:prstTxWarp>
          </a:bodyPr>
          <a:lstStyle>
            <a:lvl1pPr algn="r" defTabSz="931252" eaLnBrk="1" hangingPunct="1">
              <a:defRPr sz="1200" b="0">
                <a:latin typeface="Arial" charset="0"/>
              </a:defRPr>
            </a:lvl1pPr>
          </a:lstStyle>
          <a:p>
            <a:r>
              <a:rPr lang="es-ES_tradnl" smtClean="0"/>
              <a:t>16 Febrero 2009</a:t>
            </a:r>
            <a:endParaRPr lang="es-ES"/>
          </a:p>
        </p:txBody>
      </p:sp>
      <p:sp>
        <p:nvSpPr>
          <p:cNvPr id="9220" name="Rectangle 4"/>
          <p:cNvSpPr>
            <a:spLocks noGrp="1" noRot="1" noChangeAspect="1" noChangeArrowheads="1" noTextEdit="1"/>
          </p:cNvSpPr>
          <p:nvPr>
            <p:ph type="sldImg" idx="2"/>
          </p:nvPr>
        </p:nvSpPr>
        <p:spPr bwMode="auto">
          <a:xfrm>
            <a:off x="711200" y="746125"/>
            <a:ext cx="5376863" cy="372268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0984" y="4716946"/>
            <a:ext cx="5435708" cy="4464390"/>
          </a:xfrm>
          <a:prstGeom prst="rect">
            <a:avLst/>
          </a:prstGeom>
          <a:noFill/>
          <a:ln w="9525">
            <a:noFill/>
            <a:miter lim="800000"/>
            <a:headEnd/>
            <a:tailEnd/>
          </a:ln>
          <a:effectLst/>
        </p:spPr>
        <p:txBody>
          <a:bodyPr vert="horz" wrap="square" lIns="93099" tIns="46550" rIns="93099" bIns="4655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22" name="Rectangle 6"/>
          <p:cNvSpPr>
            <a:spLocks noGrp="1" noChangeArrowheads="1"/>
          </p:cNvSpPr>
          <p:nvPr>
            <p:ph type="ftr" sz="quarter" idx="4"/>
          </p:nvPr>
        </p:nvSpPr>
        <p:spPr bwMode="auto">
          <a:xfrm>
            <a:off x="0" y="9430814"/>
            <a:ext cx="2945862" cy="495872"/>
          </a:xfrm>
          <a:prstGeom prst="rect">
            <a:avLst/>
          </a:prstGeom>
          <a:noFill/>
          <a:ln w="9525">
            <a:noFill/>
            <a:miter lim="800000"/>
            <a:headEnd/>
            <a:tailEnd/>
          </a:ln>
          <a:effectLst/>
        </p:spPr>
        <p:txBody>
          <a:bodyPr vert="horz" wrap="square" lIns="93099" tIns="46550" rIns="93099" bIns="46550" numCol="1" anchor="b" anchorCtr="0" compatLnSpc="1">
            <a:prstTxWarp prst="textNoShape">
              <a:avLst/>
            </a:prstTxWarp>
          </a:bodyPr>
          <a:lstStyle>
            <a:lvl1pPr defTabSz="931252" eaLnBrk="1" hangingPunct="1">
              <a:defRPr sz="1200" b="0">
                <a:latin typeface="Arial" charset="0"/>
              </a:defRPr>
            </a:lvl1pPr>
          </a:lstStyle>
          <a:p>
            <a:endParaRPr lang="es-ES"/>
          </a:p>
        </p:txBody>
      </p:sp>
      <p:sp>
        <p:nvSpPr>
          <p:cNvPr id="9223" name="Rectangle 7"/>
          <p:cNvSpPr>
            <a:spLocks noGrp="1" noChangeArrowheads="1"/>
          </p:cNvSpPr>
          <p:nvPr>
            <p:ph type="sldNum" sz="quarter" idx="5"/>
          </p:nvPr>
        </p:nvSpPr>
        <p:spPr bwMode="auto">
          <a:xfrm>
            <a:off x="3850295" y="9430814"/>
            <a:ext cx="2945862" cy="495872"/>
          </a:xfrm>
          <a:prstGeom prst="rect">
            <a:avLst/>
          </a:prstGeom>
          <a:noFill/>
          <a:ln w="9525">
            <a:noFill/>
            <a:miter lim="800000"/>
            <a:headEnd/>
            <a:tailEnd/>
          </a:ln>
          <a:effectLst/>
        </p:spPr>
        <p:txBody>
          <a:bodyPr vert="horz" wrap="square" lIns="93099" tIns="46550" rIns="93099" bIns="46550" numCol="1" anchor="b" anchorCtr="0" compatLnSpc="1">
            <a:prstTxWarp prst="textNoShape">
              <a:avLst/>
            </a:prstTxWarp>
          </a:bodyPr>
          <a:lstStyle>
            <a:lvl1pPr algn="r" defTabSz="931252" eaLnBrk="1" hangingPunct="1">
              <a:defRPr sz="1200" b="0">
                <a:latin typeface="Arial" charset="0"/>
              </a:defRPr>
            </a:lvl1pPr>
          </a:lstStyle>
          <a:p>
            <a:fld id="{9CD333B3-3010-4B41-899B-9F44DCF311D1}" type="slidenum">
              <a:rPr lang="es-ES"/>
              <a:pPr/>
              <a:t>‹Nº›</a:t>
            </a:fld>
            <a:endParaRPr lang="es-E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Light" TargetMode="External"/><Relationship Id="rId3" Type="http://schemas.openxmlformats.org/officeDocument/2006/relationships/hyperlink" Target="http://en.wikipedia.org/wiki/Multiplexing" TargetMode="External"/><Relationship Id="rId7" Type="http://schemas.openxmlformats.org/officeDocument/2006/relationships/hyperlink" Target="http://en.wikipedia.org/wiki/Lase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Optical_fiber" TargetMode="External"/><Relationship Id="rId4" Type="http://schemas.openxmlformats.org/officeDocument/2006/relationships/hyperlink" Target="http://en.wikipedia.org/wiki/Optical_Carrier" TargetMode="External"/><Relationship Id="rId9" Type="http://schemas.openxmlformats.org/officeDocument/2006/relationships/hyperlink" Target="http://en.wikipedia.org/wiki/Bidirection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Sensors" TargetMode="External"/><Relationship Id="rId3" Type="http://schemas.openxmlformats.org/officeDocument/2006/relationships/hyperlink" Target="http://en.wikipedia.org/wiki/ISM_band" TargetMode="External"/><Relationship Id="rId7" Type="http://schemas.openxmlformats.org/officeDocument/2006/relationships/hyperlink" Target="http://en.wikipedia.org/wiki/Infrare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Optical_communication" TargetMode="External"/><Relationship Id="rId5" Type="http://schemas.openxmlformats.org/officeDocument/2006/relationships/hyperlink" Target="http://en.wikipedia.org/wiki/Radio_frequency" TargetMode="External"/><Relationship Id="rId10" Type="http://schemas.openxmlformats.org/officeDocument/2006/relationships/hyperlink" Target="http://en.wikipedia.org/wiki/Analog-to-digital_converter" TargetMode="External"/><Relationship Id="rId4" Type="http://schemas.openxmlformats.org/officeDocument/2006/relationships/hyperlink" Target="http://en.wikipedia.org/wiki/Radio" TargetMode="External"/><Relationship Id="rId9" Type="http://schemas.openxmlformats.org/officeDocument/2006/relationships/hyperlink" Target="http://en.wikipedia.org/wiki/Analog_sign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Without</a:t>
            </a:r>
            <a:r>
              <a:rPr lang="en-US" baseline="0" dirty="0" smtClean="0"/>
              <a:t> the deployment of RFID, IoT may still not emerge. Internet of Things is not a future RFID only, but the IoT development is now depend on the development of RFID. It would be a long evolution by combining the technologies such as uIPv6, Wireless Communication, Location Technology, Energy Harvesting Technology, WSN and all other technologies that may appear on the way of IoT development together.  </a:t>
            </a:r>
          </a:p>
          <a:p>
            <a:endParaRPr lang="en-US" baseline="0" dirty="0" smtClean="0"/>
          </a:p>
          <a:p>
            <a:r>
              <a:rPr lang="en-US" baseline="0" dirty="0" smtClean="0"/>
              <a:t>IoT is now on it’s starting point, it’s hard to view its state of the art from a practical technical way, but mostly in a predict way from these supporting technologies.</a:t>
            </a:r>
            <a:endParaRPr lang="en-US" dirty="0"/>
          </a:p>
        </p:txBody>
      </p:sp>
      <p:sp>
        <p:nvSpPr>
          <p:cNvPr id="4" name="灯片编号占位符 3"/>
          <p:cNvSpPr>
            <a:spLocks noGrp="1"/>
          </p:cNvSpPr>
          <p:nvPr>
            <p:ph type="sldNum" sz="quarter" idx="10"/>
          </p:nvPr>
        </p:nvSpPr>
        <p:spPr/>
        <p:txBody>
          <a:bodyPr/>
          <a:lstStyle/>
          <a:p>
            <a:fld id="{93B7DB99-3778-48D4-9440-5E9FA196EDA9}"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1" name="备注占位符 2"/>
          <p:cNvSpPr>
            <a:spLocks noGrp="1"/>
          </p:cNvSpPr>
          <p:nvPr>
            <p:ph type="body" idx="1"/>
          </p:nvPr>
        </p:nvSpPr>
        <p:spPr bwMode="auto"/>
        <p:txBody>
          <a:bodyPr/>
          <a:lstStyle/>
          <a:p>
            <a:pPr eaLnBrk="1" hangingPunct="1">
              <a:spcBef>
                <a:spcPct val="0"/>
              </a:spcBef>
            </a:pPr>
            <a:r>
              <a:rPr lang="en-US" altLang="zh-CN" dirty="0" smtClean="0"/>
              <a:t>1 and 2 factors are about </a:t>
            </a:r>
            <a:r>
              <a:rPr lang="en-US" altLang="zh-CN" dirty="0" smtClean="0">
                <a:solidFill>
                  <a:srgbClr val="376092"/>
                </a:solidFill>
              </a:rPr>
              <a:t>Resource Efficiency, </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Energy conservation is a prerequisite for the Internet of Things. Therefore research producing new knowledge on how to develop more energy efficient electronics will influence the design of all electronics. Concept of energy harvesting will enable larger and larger portions of the consumed energy to be generated by ambient renewable sources available locally thus reducing the losses in long distance energy distribution.</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Similar effects will be experienced by road transport and cars. Already today there are hybrid cars available harvesting the kinetic energy of the drive. This, in combination with better and more environmentally friendly energy storage in the future will make electrical vehicles achieve longer range and become more attractive alternatives.</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Abundant sensory information will enable unprecedented energy </a:t>
            </a:r>
            <a:r>
              <a:rPr lang="en-US" altLang="zh-CN" dirty="0" err="1" smtClean="0">
                <a:solidFill>
                  <a:srgbClr val="376092"/>
                </a:solidFill>
              </a:rPr>
              <a:t>optimised</a:t>
            </a:r>
            <a:r>
              <a:rPr lang="en-US" altLang="zh-CN" dirty="0" smtClean="0">
                <a:solidFill>
                  <a:srgbClr val="376092"/>
                </a:solidFill>
              </a:rPr>
              <a:t> control. Climate control is the most energy consuming activity in modern buildings. The house could adjust the room temperatures according to the personal preferences of those in the room, and avoid heating or cooling rooms excessively without benefits to the inhabitants.</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t>3. is the pollution and disaster avoidance</a:t>
            </a:r>
          </a:p>
          <a:p>
            <a:pPr eaLnBrk="1" hangingPunct="1">
              <a:spcBef>
                <a:spcPct val="0"/>
              </a:spcBef>
            </a:pPr>
            <a:endParaRPr lang="en-US" altLang="zh-CN" dirty="0" smtClean="0"/>
          </a:p>
        </p:txBody>
      </p:sp>
      <p:sp>
        <p:nvSpPr>
          <p:cNvPr id="39940" name="灯片编号占位符 3"/>
          <p:cNvSpPr>
            <a:spLocks noGrp="1"/>
          </p:cNvSpPr>
          <p:nvPr>
            <p:ph type="sldNum" sz="quarter" idx="5"/>
          </p:nvPr>
        </p:nvSpPr>
        <p:spPr bwMode="auto">
          <a:noFill/>
          <a:ln>
            <a:miter lim="800000"/>
            <a:headEnd/>
            <a:tailEnd/>
          </a:ln>
        </p:spPr>
        <p:txBody>
          <a:bodyPr/>
          <a:lstStyle/>
          <a:p>
            <a:fld id="{919F3B35-BC79-436A-812E-5E2F8675271D}" type="slidenum">
              <a:rPr lang="zh-CN" altLang="en-US"/>
              <a:pPr/>
              <a:t>29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1" name="备注占位符 2"/>
          <p:cNvSpPr>
            <a:spLocks noGrp="1"/>
          </p:cNvSpPr>
          <p:nvPr>
            <p:ph type="body" idx="1"/>
          </p:nvPr>
        </p:nvSpPr>
        <p:spPr bwMode="auto"/>
        <p:txBody>
          <a:bodyPr/>
          <a:lstStyle/>
          <a:p>
            <a:pPr eaLnBrk="1" hangingPunct="1">
              <a:spcBef>
                <a:spcPct val="0"/>
              </a:spcBef>
            </a:pPr>
            <a:r>
              <a:rPr lang="en-US" altLang="zh-CN" dirty="0" smtClean="0"/>
              <a:t>1 and 2 factors are about </a:t>
            </a:r>
            <a:r>
              <a:rPr lang="en-US" altLang="zh-CN" dirty="0" smtClean="0">
                <a:solidFill>
                  <a:srgbClr val="376092"/>
                </a:solidFill>
              </a:rPr>
              <a:t>Resource Efficiency, </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Energy conservation is a prerequisite for the Internet of Things. Therefore research producing new knowledge on how to develop more energy efficient electronics will influence the design of all electronics. Concept of energy harvesting will enable larger and larger portions of the consumed energy to be generated by ambient renewable sources available locally thus reducing the losses in long distance energy distribution.</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Similar effects will be experienced by road transport and cars. Already today there are hybrid cars available harvesting the kinetic energy of the drive. This, in combination with better and more environmentally friendly energy storage in the future will make electrical vehicles achieve longer range and become more attractive alternatives.</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solidFill>
                  <a:srgbClr val="376092"/>
                </a:solidFill>
              </a:rPr>
              <a:t>Abundant sensory information will enable unprecedented energy </a:t>
            </a:r>
            <a:r>
              <a:rPr lang="en-US" altLang="zh-CN" dirty="0" err="1" smtClean="0">
                <a:solidFill>
                  <a:srgbClr val="376092"/>
                </a:solidFill>
              </a:rPr>
              <a:t>optimised</a:t>
            </a:r>
            <a:r>
              <a:rPr lang="en-US" altLang="zh-CN" dirty="0" smtClean="0">
                <a:solidFill>
                  <a:srgbClr val="376092"/>
                </a:solidFill>
              </a:rPr>
              <a:t> control. Climate control is the most energy consuming activity in modern buildings. The house could adjust the room temperatures according to the personal preferences of those in the room, and avoid heating or cooling rooms excessively without benefits to the inhabitants.</a:t>
            </a:r>
          </a:p>
          <a:p>
            <a:pPr eaLnBrk="1" hangingPunct="1">
              <a:spcBef>
                <a:spcPct val="0"/>
              </a:spcBef>
            </a:pPr>
            <a:endParaRPr lang="en-US" altLang="zh-CN" dirty="0" smtClean="0">
              <a:solidFill>
                <a:srgbClr val="376092"/>
              </a:solidFill>
            </a:endParaRPr>
          </a:p>
          <a:p>
            <a:pPr eaLnBrk="1" hangingPunct="1">
              <a:spcBef>
                <a:spcPct val="0"/>
              </a:spcBef>
            </a:pPr>
            <a:r>
              <a:rPr lang="en-US" altLang="zh-CN" dirty="0" smtClean="0"/>
              <a:t>3. is the pollution and disaster avoidance</a:t>
            </a:r>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r>
              <a:rPr lang="en-US" altLang="zh-CN" dirty="0" smtClean="0"/>
              <a:t>4. </a:t>
            </a:r>
          </a:p>
          <a:p>
            <a:pPr eaLnBrk="1" hangingPunct="1">
              <a:spcBef>
                <a:spcPct val="0"/>
              </a:spcBef>
            </a:pPr>
            <a:endParaRPr lang="zh-CN" altLang="en-US" dirty="0" smtClean="0"/>
          </a:p>
        </p:txBody>
      </p:sp>
      <p:sp>
        <p:nvSpPr>
          <p:cNvPr id="40964" name="灯片编号占位符 3"/>
          <p:cNvSpPr>
            <a:spLocks noGrp="1"/>
          </p:cNvSpPr>
          <p:nvPr>
            <p:ph type="sldNum" sz="quarter" idx="5"/>
          </p:nvPr>
        </p:nvSpPr>
        <p:spPr bwMode="auto">
          <a:noFill/>
          <a:ln>
            <a:miter lim="800000"/>
            <a:headEnd/>
            <a:tailEnd/>
          </a:ln>
        </p:spPr>
        <p:txBody>
          <a:bodyPr/>
          <a:lstStyle/>
          <a:p>
            <a:fld id="{FA2D3DA7-F6AA-47D1-A11C-064490B7515A}" type="slidenum">
              <a:rPr lang="zh-CN" altLang="en-US"/>
              <a:pPr/>
              <a:t>30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7" name="备注占位符 2"/>
          <p:cNvSpPr>
            <a:spLocks noGrp="1"/>
          </p:cNvSpPr>
          <p:nvPr>
            <p:ph type="body" idx="1"/>
          </p:nvPr>
        </p:nvSpPr>
        <p:spPr bwMode="auto">
          <a:noFill/>
        </p:spPr>
        <p:txBody>
          <a:bodyPr/>
          <a:lstStyle/>
          <a:p>
            <a:pPr eaLnBrk="1" hangingPunct="1"/>
            <a:r>
              <a:rPr lang="en-US" altLang="zh-CN" smtClean="0"/>
              <a:t>Application area should be divided by that two </a:t>
            </a:r>
            <a:endParaRPr lang="zh-CN" altLang="en-US" smtClean="0"/>
          </a:p>
        </p:txBody>
      </p:sp>
      <p:sp>
        <p:nvSpPr>
          <p:cNvPr id="41988" name="灯片编号占位符 3"/>
          <p:cNvSpPr>
            <a:spLocks noGrp="1"/>
          </p:cNvSpPr>
          <p:nvPr>
            <p:ph type="sldNum" sz="quarter" idx="5"/>
          </p:nvPr>
        </p:nvSpPr>
        <p:spPr bwMode="auto">
          <a:noFill/>
          <a:ln>
            <a:miter lim="800000"/>
            <a:headEnd/>
            <a:tailEnd/>
          </a:ln>
        </p:spPr>
        <p:txBody>
          <a:bodyPr/>
          <a:lstStyle/>
          <a:p>
            <a:fld id="{5895A616-AD40-4223-AD58-478CE111E244}" type="slidenum">
              <a:rPr lang="zh-CN" altLang="en-US"/>
              <a:pPr/>
              <a:t>31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a:lstStyle/>
          <a:p>
            <a:pPr eaLnBrk="1" hangingPunct="1"/>
            <a:r>
              <a:rPr lang="en-US" altLang="zh-CN" dirty="0" smtClean="0"/>
              <a:t>More than four several technologies </a:t>
            </a:r>
          </a:p>
          <a:p>
            <a:pPr eaLnBrk="1" hangingPunct="1"/>
            <a:endParaRPr lang="en-US" altLang="zh-CN" dirty="0" smtClean="0"/>
          </a:p>
          <a:p>
            <a:pPr eaLnBrk="1" hangingPunct="1"/>
            <a:r>
              <a:rPr lang="en-US" altLang="zh-CN" dirty="0" smtClean="0"/>
              <a:t>machine-to-machine interfaces and protocols of electronic communication</a:t>
            </a:r>
          </a:p>
          <a:p>
            <a:pPr eaLnBrk="1" hangingPunct="1"/>
            <a:r>
              <a:rPr lang="en-US" altLang="zh-CN" dirty="0" smtClean="0"/>
              <a:t>microcontrollers</a:t>
            </a:r>
          </a:p>
          <a:p>
            <a:pPr eaLnBrk="1" hangingPunct="1"/>
            <a:r>
              <a:rPr lang="en-US" altLang="zh-CN" dirty="0" smtClean="0"/>
              <a:t>wireless communication</a:t>
            </a:r>
          </a:p>
          <a:p>
            <a:pPr eaLnBrk="1" hangingPunct="1"/>
            <a:r>
              <a:rPr lang="en-US" altLang="zh-CN" dirty="0" smtClean="0"/>
              <a:t>RFID</a:t>
            </a:r>
          </a:p>
          <a:p>
            <a:pPr eaLnBrk="1" hangingPunct="1"/>
            <a:r>
              <a:rPr lang="en-US" altLang="zh-CN" dirty="0" smtClean="0"/>
              <a:t>Energy harvesting technologies</a:t>
            </a:r>
          </a:p>
          <a:p>
            <a:pPr eaLnBrk="1" hangingPunct="1"/>
            <a:r>
              <a:rPr lang="en-US" altLang="zh-CN" dirty="0" smtClean="0"/>
              <a:t>sensor technology</a:t>
            </a:r>
          </a:p>
          <a:p>
            <a:pPr eaLnBrk="1" hangingPunct="1"/>
            <a:r>
              <a:rPr lang="en-US" altLang="zh-CN" dirty="0" smtClean="0"/>
              <a:t>Location technology</a:t>
            </a:r>
          </a:p>
          <a:p>
            <a:pPr eaLnBrk="1" hangingPunct="1"/>
            <a:r>
              <a:rPr lang="en-US" altLang="zh-CN" dirty="0" smtClean="0"/>
              <a:t>Software</a:t>
            </a:r>
          </a:p>
          <a:p>
            <a:pPr eaLnBrk="1" hangingPunct="1"/>
            <a:r>
              <a:rPr lang="en-US" altLang="zh-CN" dirty="0" smtClean="0"/>
              <a:t>IPv6</a:t>
            </a:r>
            <a:endParaRPr lang="zh-CN" altLang="en-US" dirty="0" smtClean="0"/>
          </a:p>
        </p:txBody>
      </p:sp>
      <p:sp>
        <p:nvSpPr>
          <p:cNvPr id="47108" name="灯片编号占位符 3"/>
          <p:cNvSpPr>
            <a:spLocks noGrp="1"/>
          </p:cNvSpPr>
          <p:nvPr>
            <p:ph type="sldNum" sz="quarter" idx="5"/>
          </p:nvPr>
        </p:nvSpPr>
        <p:spPr bwMode="auto">
          <a:noFill/>
          <a:ln>
            <a:miter lim="800000"/>
            <a:headEnd/>
            <a:tailEnd/>
          </a:ln>
        </p:spPr>
        <p:txBody>
          <a:bodyPr/>
          <a:lstStyle/>
          <a:p>
            <a:fld id="{C5020F10-6856-4D53-A305-15DBE17EDC6A}" type="slidenum">
              <a:rPr lang="zh-CN" altLang="en-US"/>
              <a:pPr/>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smtClean="0"/>
              <a:t>wavelength-division multiplexing</a:t>
            </a:r>
            <a:r>
              <a:rPr lang="en-US" dirty="0" smtClean="0"/>
              <a:t> (</a:t>
            </a:r>
            <a:r>
              <a:rPr lang="en-US" b="1" dirty="0" smtClean="0"/>
              <a:t>WDM</a:t>
            </a:r>
            <a:r>
              <a:rPr lang="en-US" dirty="0" smtClean="0"/>
              <a:t>) is a technology which </a:t>
            </a:r>
            <a:r>
              <a:rPr lang="en-US" dirty="0" smtClean="0">
                <a:hlinkClick r:id="rId3" action="ppaction://hlinkfile" tooltip="Multiplexing"/>
              </a:rPr>
              <a:t>multiplexes</a:t>
            </a:r>
            <a:r>
              <a:rPr lang="en-US" dirty="0" smtClean="0"/>
              <a:t> multiple </a:t>
            </a:r>
            <a:r>
              <a:rPr lang="en-US" dirty="0" smtClean="0">
                <a:hlinkClick r:id="rId4" action="ppaction://hlinkfile" tooltip="Optical Carrier"/>
              </a:rPr>
              <a:t>optical carrier</a:t>
            </a:r>
            <a:r>
              <a:rPr lang="en-US" dirty="0" smtClean="0"/>
              <a:t> signals on a single </a:t>
            </a:r>
            <a:r>
              <a:rPr lang="en-US" dirty="0" smtClean="0">
                <a:hlinkClick r:id="rId5" action="ppaction://hlinkfile" tooltip="Optical fiber"/>
              </a:rPr>
              <a:t>optical fiber</a:t>
            </a:r>
            <a:r>
              <a:rPr lang="en-US" dirty="0" smtClean="0"/>
              <a:t> by using different </a:t>
            </a:r>
            <a:r>
              <a:rPr lang="en-US" dirty="0" smtClean="0">
                <a:hlinkClick r:id="rId6" action="ppaction://hlinkfile" tooltip="Wavelength"/>
              </a:rPr>
              <a:t>wavelengths</a:t>
            </a:r>
            <a:r>
              <a:rPr lang="en-US" dirty="0" smtClean="0"/>
              <a:t> (</a:t>
            </a:r>
            <a:r>
              <a:rPr lang="en-US" dirty="0" err="1" smtClean="0"/>
              <a:t>colours</a:t>
            </a:r>
            <a:r>
              <a:rPr lang="en-US" dirty="0" smtClean="0"/>
              <a:t>) of </a:t>
            </a:r>
            <a:r>
              <a:rPr lang="en-US" dirty="0" smtClean="0">
                <a:hlinkClick r:id="rId7" action="ppaction://hlinkfile" tooltip="Laser"/>
              </a:rPr>
              <a:t>laser</a:t>
            </a:r>
            <a:r>
              <a:rPr lang="en-US" dirty="0" smtClean="0"/>
              <a:t> </a:t>
            </a:r>
            <a:r>
              <a:rPr lang="en-US" dirty="0" smtClean="0">
                <a:hlinkClick r:id="rId8" action="ppaction://hlinkfile" tooltip="Light"/>
              </a:rPr>
              <a:t>light</a:t>
            </a:r>
            <a:r>
              <a:rPr lang="en-US" dirty="0" smtClean="0"/>
              <a:t> to carry different signals. This allows for a multiplication in capacity, in addition to enabling </a:t>
            </a:r>
            <a:r>
              <a:rPr lang="en-US" dirty="0" smtClean="0">
                <a:hlinkClick r:id="rId9" action="ppaction://hlinkfile" tooltip="Bidirectional"/>
              </a:rPr>
              <a:t>bidirectional</a:t>
            </a:r>
            <a:r>
              <a:rPr lang="en-US" dirty="0" smtClean="0"/>
              <a:t> communications over one strand of fiber.</a:t>
            </a:r>
            <a:endParaRPr lang="es-ES" dirty="0"/>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Awareness</a:t>
            </a:r>
            <a:r>
              <a:rPr lang="es-ES" dirty="0" smtClean="0"/>
              <a:t> = conciencia</a:t>
            </a:r>
            <a:endParaRPr lang="es-ES" dirty="0"/>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Flash memories are used due to its cost and storage capacity. </a:t>
            </a:r>
          </a:p>
          <a:p>
            <a:r>
              <a:rPr lang="en-US" dirty="0" smtClean="0"/>
              <a:t>Transceiver: Sensor nodes make use of </a:t>
            </a:r>
            <a:r>
              <a:rPr lang="en-US" dirty="0" smtClean="0">
                <a:hlinkClick r:id="rId3" action="ppaction://hlinkfile" tooltip="ISM band"/>
              </a:rPr>
              <a:t>ISM band</a:t>
            </a:r>
            <a:r>
              <a:rPr lang="en-US" dirty="0" smtClean="0"/>
              <a:t> which gives free </a:t>
            </a:r>
            <a:r>
              <a:rPr lang="en-US" dirty="0" smtClean="0">
                <a:hlinkClick r:id="rId4" action="ppaction://hlinkfile" tooltip="Radio"/>
              </a:rPr>
              <a:t>radio</a:t>
            </a:r>
            <a:r>
              <a:rPr lang="en-US" dirty="0" smtClean="0"/>
              <a:t>, spectrum allocation and global availability. The various choices of wireless transmission media are </a:t>
            </a:r>
            <a:r>
              <a:rPr lang="en-US" dirty="0" smtClean="0">
                <a:hlinkClick r:id="rId5" action="ppaction://hlinkfile" tooltip="Radio frequency"/>
              </a:rPr>
              <a:t>Radio frequency</a:t>
            </a:r>
            <a:r>
              <a:rPr lang="en-US" dirty="0" smtClean="0"/>
              <a:t>, </a:t>
            </a:r>
            <a:r>
              <a:rPr lang="en-US" dirty="0" smtClean="0">
                <a:hlinkClick r:id="rId6" action="ppaction://hlinkfile" tooltip="Optical communication"/>
              </a:rPr>
              <a:t>Optical communication</a:t>
            </a:r>
            <a:r>
              <a:rPr lang="en-US" dirty="0" smtClean="0"/>
              <a:t> (Laser) and </a:t>
            </a:r>
            <a:r>
              <a:rPr lang="en-US" dirty="0" smtClean="0">
                <a:hlinkClick r:id="rId7" action="ppaction://hlinkfile" tooltip="Infrared"/>
              </a:rPr>
              <a:t>Infrared</a:t>
            </a:r>
            <a:r>
              <a:rPr lang="en-US" dirty="0" smtClean="0"/>
              <a:t>.</a:t>
            </a:r>
          </a:p>
          <a:p>
            <a:r>
              <a:rPr lang="en-US" dirty="0" smtClean="0">
                <a:hlinkClick r:id="rId8" action="ppaction://hlinkfile" tooltip="Sensors"/>
              </a:rPr>
              <a:t>Sensors</a:t>
            </a:r>
            <a:r>
              <a:rPr lang="en-US" dirty="0" smtClean="0"/>
              <a:t> are hardware devices that produce measurable response to a change in a physical condition like temperature and pressure. Sensors sense or measure physical data of the area to be monitored. The continual </a:t>
            </a:r>
            <a:r>
              <a:rPr lang="en-US" dirty="0" smtClean="0">
                <a:hlinkClick r:id="rId9" action="ppaction://hlinkfile" tooltip="Analog signal"/>
              </a:rPr>
              <a:t>analog signal</a:t>
            </a:r>
            <a:r>
              <a:rPr lang="en-US" dirty="0" smtClean="0"/>
              <a:t> sensed by the sensors is digitized by an </a:t>
            </a:r>
            <a:r>
              <a:rPr lang="en-US" dirty="0" smtClean="0">
                <a:hlinkClick r:id="rId10" action="ppaction://hlinkfile" tooltip="Analog-to-digital converter"/>
              </a:rPr>
              <a:t>Analog-to-digital converter</a:t>
            </a:r>
            <a:r>
              <a:rPr lang="en-US" dirty="0" smtClean="0"/>
              <a:t> and sent to controllers for further processing. </a:t>
            </a:r>
            <a:endParaRPr lang="es-ES" dirty="0"/>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15</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Mesh</a:t>
            </a:r>
            <a:r>
              <a:rPr lang="es-ES" dirty="0" smtClean="0"/>
              <a:t> = malla</a:t>
            </a:r>
            <a:endParaRPr lang="es-ES" dirty="0"/>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l"/>
            <a:r>
              <a:rPr lang="en-US" dirty="0" smtClean="0"/>
              <a:t>The Future Internet will be at the heart of the future networked society. It will be </a:t>
            </a:r>
            <a:r>
              <a:rPr lang="en-US" i="1" dirty="0" smtClean="0"/>
              <a:t>the global</a:t>
            </a:r>
          </a:p>
          <a:p>
            <a:pPr algn="l"/>
            <a:r>
              <a:rPr lang="es-ES" dirty="0" err="1" smtClean="0"/>
              <a:t>communications</a:t>
            </a:r>
            <a:r>
              <a:rPr lang="es-ES" dirty="0" smtClean="0"/>
              <a:t> </a:t>
            </a:r>
            <a:r>
              <a:rPr lang="es-ES" dirty="0" err="1" smtClean="0"/>
              <a:t>network</a:t>
            </a:r>
            <a:r>
              <a:rPr lang="es-ES" dirty="0" smtClean="0"/>
              <a:t>: </a:t>
            </a:r>
            <a:r>
              <a:rPr lang="es-ES" dirty="0" err="1" smtClean="0"/>
              <a:t>ubiquitous</a:t>
            </a:r>
            <a:r>
              <a:rPr lang="es-ES" dirty="0" smtClean="0"/>
              <a:t>, </a:t>
            </a:r>
            <a:r>
              <a:rPr lang="es-ES" dirty="0" err="1" smtClean="0"/>
              <a:t>accessible</a:t>
            </a:r>
            <a:r>
              <a:rPr lang="es-ES" dirty="0" smtClean="0"/>
              <a:t>, </a:t>
            </a:r>
            <a:r>
              <a:rPr lang="es-ES" dirty="0" err="1" smtClean="0"/>
              <a:t>scalable</a:t>
            </a:r>
            <a:r>
              <a:rPr lang="es-ES" dirty="0" smtClean="0"/>
              <a:t>, </a:t>
            </a:r>
            <a:r>
              <a:rPr lang="es-ES" dirty="0" err="1" smtClean="0"/>
              <a:t>sustainable</a:t>
            </a:r>
            <a:r>
              <a:rPr lang="es-ES" dirty="0" smtClean="0"/>
              <a:t>, adaptable and </a:t>
            </a:r>
            <a:r>
              <a:rPr lang="es-ES" dirty="0" err="1" smtClean="0"/>
              <a:t>highly</a:t>
            </a:r>
            <a:endParaRPr lang="es-ES" dirty="0" smtClean="0"/>
          </a:p>
          <a:p>
            <a:pPr algn="l"/>
            <a:r>
              <a:rPr lang="en-US" dirty="0" err="1" smtClean="0"/>
              <a:t>personalised</a:t>
            </a:r>
            <a:r>
              <a:rPr lang="en-US" dirty="0" smtClean="0"/>
              <a:t>. Rather than a simple evolution from the current internet, this Future Internet will arise</a:t>
            </a:r>
          </a:p>
          <a:p>
            <a:pPr algn="l"/>
            <a:r>
              <a:rPr lang="en-US" dirty="0" smtClean="0"/>
              <a:t>from the convergence of new network concepts embracing technologies, services, media and</a:t>
            </a:r>
          </a:p>
          <a:p>
            <a:pPr algn="l"/>
            <a:r>
              <a:rPr lang="en-US" dirty="0" smtClean="0"/>
              <a:t>content. It will offer flexibility and diversity, with scalable content and services accessible through a</a:t>
            </a:r>
          </a:p>
          <a:p>
            <a:pPr algn="l"/>
            <a:r>
              <a:rPr lang="en-US" dirty="0" smtClean="0"/>
              <a:t>wide range of interfaces and devices.</a:t>
            </a:r>
          </a:p>
          <a:p>
            <a:pPr algn="l"/>
            <a:r>
              <a:rPr lang="en-US" dirty="0" smtClean="0"/>
              <a:t>The Future Internet, it is now widely accepted, will have five pillars. As well as an Internet of</a:t>
            </a:r>
          </a:p>
          <a:p>
            <a:pPr algn="l"/>
            <a:r>
              <a:rPr lang="en-US" dirty="0" smtClean="0"/>
              <a:t>Networks, there will be an Internet of Services; an Internet of Things integrating common objects</a:t>
            </a:r>
          </a:p>
          <a:p>
            <a:pPr algn="l"/>
            <a:r>
              <a:rPr lang="en-US" dirty="0" smtClean="0"/>
              <a:t>into our lives; an Internet of Contents &amp; Knowledge; and an Internet of People. Usability, reliability,</a:t>
            </a:r>
          </a:p>
          <a:p>
            <a:pPr algn="l"/>
            <a:r>
              <a:rPr lang="en-US" dirty="0" smtClean="0"/>
              <a:t>mobility, scalability, interoperability, user acceptability, and trust and confidence are just some of the</a:t>
            </a:r>
          </a:p>
          <a:p>
            <a:pPr algn="l"/>
            <a:r>
              <a:rPr lang="en-US" dirty="0" smtClean="0"/>
              <a:t>challenges facing Future Internet development. Non-technical aspects, such internet governance,</a:t>
            </a:r>
          </a:p>
          <a:p>
            <a:pPr algn="l"/>
            <a:r>
              <a:rPr lang="en-US" dirty="0" smtClean="0"/>
              <a:t>intellectual property, and education also need to be addressed.</a:t>
            </a:r>
            <a:endParaRPr lang="es-ES" dirty="0"/>
          </a:p>
        </p:txBody>
      </p:sp>
      <p:sp>
        <p:nvSpPr>
          <p:cNvPr id="4" name="3 Marcador de fecha"/>
          <p:cNvSpPr>
            <a:spLocks noGrp="1"/>
          </p:cNvSpPr>
          <p:nvPr>
            <p:ph type="dt" idx="10"/>
          </p:nvPr>
        </p:nvSpPr>
        <p:spPr/>
        <p:txBody>
          <a:bodyPr/>
          <a:lstStyle/>
          <a:p>
            <a:r>
              <a:rPr lang="es-ES_tradnl" smtClean="0"/>
              <a:t>16 Febrero 2009</a:t>
            </a:r>
            <a:endParaRPr lang="es-ES"/>
          </a:p>
        </p:txBody>
      </p:sp>
      <p:sp>
        <p:nvSpPr>
          <p:cNvPr id="5" name="4 Marcador de número de diapositiva"/>
          <p:cNvSpPr>
            <a:spLocks noGrp="1"/>
          </p:cNvSpPr>
          <p:nvPr>
            <p:ph type="sldNum" sz="quarter" idx="11"/>
          </p:nvPr>
        </p:nvSpPr>
        <p:spPr/>
        <p:txBody>
          <a:bodyPr/>
          <a:lstStyle/>
          <a:p>
            <a:fld id="{9CD333B3-3010-4B41-899B-9F44DCF311D1}" type="slidenum">
              <a:rPr lang="es-ES" smtClean="0"/>
              <a:pPr/>
              <a:t>20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a:lstStyle/>
          <a:p>
            <a:pPr eaLnBrk="1" hangingPunct="1">
              <a:spcBef>
                <a:spcPct val="0"/>
              </a:spcBef>
            </a:pPr>
            <a:r>
              <a:rPr lang="en-US" altLang="zh-CN" smtClean="0"/>
              <a:t>An interesting conclusion</a:t>
            </a:r>
            <a:endParaRPr lang="zh-CN" altLang="en-US" smtClean="0"/>
          </a:p>
        </p:txBody>
      </p:sp>
      <p:sp>
        <p:nvSpPr>
          <p:cNvPr id="37892" name="灯片编号占位符 3"/>
          <p:cNvSpPr>
            <a:spLocks noGrp="1"/>
          </p:cNvSpPr>
          <p:nvPr>
            <p:ph type="sldNum" sz="quarter" idx="5"/>
          </p:nvPr>
        </p:nvSpPr>
        <p:spPr bwMode="auto">
          <a:noFill/>
          <a:ln>
            <a:miter lim="800000"/>
            <a:headEnd/>
            <a:tailEnd/>
          </a:ln>
        </p:spPr>
        <p:txBody>
          <a:bodyPr/>
          <a:lstStyle/>
          <a:p>
            <a:fld id="{7A6C86B2-9B71-463D-8EE6-5991E518EF71}" type="slidenum">
              <a:rPr lang="zh-CN" altLang="en-US"/>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lvl1pPr>
              <a:defRPr/>
            </a:lvl1pPr>
          </a:lstStyle>
          <a:p>
            <a:endParaRPr lang="en-GB" noProof="0" smtClean="0"/>
          </a:p>
        </p:txBody>
      </p:sp>
      <p:sp>
        <p:nvSpPr>
          <p:cNvPr id="3" name="2 Subtítulo"/>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70750" y="776288"/>
            <a:ext cx="2284413" cy="5689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14338" y="776288"/>
            <a:ext cx="6704012" cy="5689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76250" y="776288"/>
            <a:ext cx="9015413" cy="7254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14338" y="1639888"/>
            <a:ext cx="4494212" cy="4826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60950" y="1639888"/>
            <a:ext cx="4494213" cy="4826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76250" y="776288"/>
            <a:ext cx="9015413" cy="7254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14338" y="1639888"/>
            <a:ext cx="4494212" cy="4826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60950" y="1639888"/>
            <a:ext cx="4494213" cy="233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60950" y="4129088"/>
            <a:ext cx="4494213" cy="233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rgbClr val="FFFF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lvl1pPr>
              <a:defRPr lang="es-ES" sz="3600" b="0" dirty="0">
                <a:solidFill>
                  <a:srgbClr val="879B21"/>
                </a:solidFill>
                <a:effectLst>
                  <a:outerShdw blurRad="38100" dist="38100" dir="2700000" algn="tl">
                    <a:srgbClr val="C0C0C0"/>
                  </a:outerShdw>
                </a:effectLst>
                <a:latin typeface="Tahoma" pitchFamily="34" charset="0"/>
                <a:ea typeface="Tahoma" pitchFamily="34" charset="0"/>
                <a:cs typeface="Tahoma" pitchFamily="34" charset="0"/>
              </a:defRPr>
            </a:lvl1pPr>
          </a:lstStyle>
          <a:p>
            <a:pPr lvl="0" algn="ctr" rtl="0" eaLnBrk="0" fontAlgn="base" hangingPunct="0">
              <a:spcBef>
                <a:spcPct val="0"/>
              </a:spcBef>
              <a:spcAft>
                <a:spcPct val="0"/>
              </a:spcAft>
            </a:pPr>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título</a:t>
            </a:r>
            <a:r>
              <a:rPr lang="en-GB" noProof="0" dirty="0" smtClean="0"/>
              <a:t> del </a:t>
            </a:r>
            <a:r>
              <a:rPr lang="en-GB" noProof="0" dirty="0" err="1" smtClean="0"/>
              <a:t>patrón</a:t>
            </a:r>
            <a:endParaRPr lang="en-GB" noProof="0" dirty="0"/>
          </a:p>
        </p:txBody>
      </p:sp>
      <p:sp>
        <p:nvSpPr>
          <p:cNvPr id="3" name="2 Marcador de contenido"/>
          <p:cNvSpPr>
            <a:spLocks noGrp="1"/>
          </p:cNvSpPr>
          <p:nvPr>
            <p:ph idx="1"/>
          </p:nvPr>
        </p:nvSpPr>
        <p:spPr>
          <a:ln>
            <a:noFill/>
          </a:ln>
        </p:spPr>
        <p:txBody>
          <a:bodyPr/>
          <a:lstStyle>
            <a:lvl2pPr>
              <a:buClr>
                <a:srgbClr val="798B1D"/>
              </a:buClr>
              <a:defRPr/>
            </a:lvl2pPr>
            <a:lvl3pPr>
              <a:buClr>
                <a:srgbClr val="798B1D"/>
              </a:buClr>
              <a:defRPr/>
            </a:lvl3pPr>
            <a:lvl4pPr>
              <a:buClr>
                <a:srgbClr val="798B1D"/>
              </a:buClr>
              <a:defRPr/>
            </a:lvl4pPr>
            <a:lvl5pPr>
              <a:buClr>
                <a:srgbClr val="798B1D"/>
              </a:buClr>
              <a:defRPr/>
            </a:lvl5pPr>
          </a:lstStyle>
          <a:p>
            <a:pPr lvl="0"/>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texto</a:t>
            </a:r>
            <a:r>
              <a:rPr lang="en-GB" noProof="0" dirty="0" smtClean="0"/>
              <a:t> del </a:t>
            </a:r>
            <a:r>
              <a:rPr lang="en-GB" noProof="0" dirty="0" err="1" smtClean="0"/>
              <a:t>patrón</a:t>
            </a:r>
            <a:endParaRPr lang="en-GB" noProof="0" dirty="0" smtClean="0"/>
          </a:p>
          <a:p>
            <a:pPr lvl="1"/>
            <a:r>
              <a:rPr lang="en-GB" noProof="0" dirty="0" smtClean="0"/>
              <a:t>Segundo </a:t>
            </a:r>
            <a:r>
              <a:rPr lang="en-GB" noProof="0" dirty="0" err="1" smtClean="0"/>
              <a:t>nivel</a:t>
            </a:r>
            <a:endParaRPr lang="en-GB" noProof="0" dirty="0" smtClean="0"/>
          </a:p>
          <a:p>
            <a:pPr lvl="2"/>
            <a:r>
              <a:rPr lang="en-GB" noProof="0" dirty="0" err="1" smtClean="0"/>
              <a:t>Tercer</a:t>
            </a:r>
            <a:r>
              <a:rPr lang="en-GB" noProof="0" dirty="0" smtClean="0"/>
              <a:t> </a:t>
            </a:r>
            <a:r>
              <a:rPr lang="en-GB" noProof="0" dirty="0" err="1" smtClean="0"/>
              <a:t>nivel</a:t>
            </a:r>
            <a:endParaRPr lang="en-GB" noProof="0" dirty="0" smtClean="0"/>
          </a:p>
          <a:p>
            <a:pPr lvl="3"/>
            <a:r>
              <a:rPr lang="en-GB" noProof="0" dirty="0" smtClean="0"/>
              <a:t>Cuarto </a:t>
            </a:r>
            <a:r>
              <a:rPr lang="en-GB" noProof="0" dirty="0" err="1" smtClean="0"/>
              <a:t>nivel</a:t>
            </a:r>
            <a:endParaRPr lang="en-GB" noProof="0" dirty="0" smtClean="0"/>
          </a:p>
          <a:p>
            <a:pPr lvl="4"/>
            <a:r>
              <a:rPr lang="en-GB" noProof="0" dirty="0" err="1" smtClean="0"/>
              <a:t>Quinto</a:t>
            </a:r>
            <a:r>
              <a:rPr lang="en-GB" noProof="0" dirty="0" smtClean="0"/>
              <a:t> </a:t>
            </a:r>
            <a:r>
              <a:rPr lang="en-GB" noProof="0" dirty="0" err="1" smtClean="0"/>
              <a:t>nivel</a:t>
            </a:r>
            <a:endParaRPr lang="en-GB"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14338" y="1639888"/>
            <a:ext cx="44942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60950" y="1639888"/>
            <a:ext cx="44942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bwMode="auto">
          <a:xfrm>
            <a:off x="476251" y="776288"/>
            <a:ext cx="8905906" cy="725487"/>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lvl="0" algn="ctr" rtl="0" eaLnBrk="0" fontAlgn="base" hangingPunct="0">
              <a:spcBef>
                <a:spcPct val="0"/>
              </a:spcBef>
              <a:spcAft>
                <a:spcPct val="0"/>
              </a:spcAft>
            </a:pPr>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cambiar</a:t>
            </a:r>
            <a:r>
              <a:rPr lang="en-GB" noProof="0" dirty="0" smtClean="0"/>
              <a:t> el </a:t>
            </a:r>
            <a:r>
              <a:rPr lang="en-GB" noProof="0" dirty="0" err="1" smtClean="0"/>
              <a:t>estilo</a:t>
            </a:r>
            <a:r>
              <a:rPr lang="en-GB" noProof="0" dirty="0" smtClean="0"/>
              <a:t> de </a:t>
            </a:r>
            <a:r>
              <a:rPr lang="en-GB" noProof="0" dirty="0" err="1" smtClean="0"/>
              <a:t>título</a:t>
            </a:r>
            <a:endParaRPr lang="en-GB" noProof="0" dirty="0" smtClean="0"/>
          </a:p>
        </p:txBody>
      </p:sp>
      <p:sp>
        <p:nvSpPr>
          <p:cNvPr id="4105" name="Rectangle 9"/>
          <p:cNvSpPr>
            <a:spLocks noGrp="1" noChangeArrowheads="1"/>
          </p:cNvSpPr>
          <p:nvPr>
            <p:ph type="body" idx="1"/>
          </p:nvPr>
        </p:nvSpPr>
        <p:spPr bwMode="auto">
          <a:xfrm>
            <a:off x="414338" y="1639888"/>
            <a:ext cx="9039256" cy="471807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lvl="0"/>
            <a:r>
              <a:rPr lang="en-GB" noProof="0" dirty="0" err="1" smtClean="0"/>
              <a:t>Haga</a:t>
            </a:r>
            <a:r>
              <a:rPr lang="en-GB" noProof="0" dirty="0" smtClean="0"/>
              <a:t> </a:t>
            </a:r>
            <a:r>
              <a:rPr lang="en-GB" noProof="0" dirty="0" err="1" smtClean="0"/>
              <a:t>clic</a:t>
            </a:r>
            <a:r>
              <a:rPr lang="en-GB" noProof="0" dirty="0" smtClean="0"/>
              <a:t> </a:t>
            </a:r>
            <a:r>
              <a:rPr lang="en-GB" noProof="0" dirty="0" err="1" smtClean="0"/>
              <a:t>para</a:t>
            </a:r>
            <a:r>
              <a:rPr lang="en-GB" noProof="0" dirty="0" smtClean="0"/>
              <a:t> </a:t>
            </a:r>
            <a:r>
              <a:rPr lang="en-GB" noProof="0" dirty="0" err="1" smtClean="0"/>
              <a:t>modificar</a:t>
            </a:r>
            <a:r>
              <a:rPr lang="en-GB" noProof="0" dirty="0" smtClean="0"/>
              <a:t> el </a:t>
            </a:r>
            <a:r>
              <a:rPr lang="en-GB" noProof="0" dirty="0" err="1" smtClean="0"/>
              <a:t>estilo</a:t>
            </a:r>
            <a:r>
              <a:rPr lang="en-GB" noProof="0" dirty="0" smtClean="0"/>
              <a:t> de </a:t>
            </a:r>
            <a:r>
              <a:rPr lang="en-GB" noProof="0" dirty="0" err="1" smtClean="0"/>
              <a:t>texto</a:t>
            </a:r>
            <a:r>
              <a:rPr lang="en-GB" noProof="0" dirty="0" smtClean="0"/>
              <a:t> del </a:t>
            </a:r>
            <a:r>
              <a:rPr lang="en-GB" noProof="0" dirty="0" err="1" smtClean="0"/>
              <a:t>patrón</a:t>
            </a:r>
            <a:endParaRPr lang="en-GB" noProof="0" dirty="0" smtClean="0"/>
          </a:p>
          <a:p>
            <a:pPr lvl="1"/>
            <a:r>
              <a:rPr lang="en-GB" noProof="0" dirty="0" smtClean="0"/>
              <a:t>Segundo </a:t>
            </a:r>
            <a:r>
              <a:rPr lang="en-GB" noProof="0" dirty="0" err="1" smtClean="0"/>
              <a:t>nivel</a:t>
            </a:r>
            <a:endParaRPr lang="en-GB" noProof="0" dirty="0" smtClean="0"/>
          </a:p>
          <a:p>
            <a:pPr lvl="2"/>
            <a:r>
              <a:rPr lang="en-GB" noProof="0" dirty="0" err="1" smtClean="0"/>
              <a:t>Tercer</a:t>
            </a:r>
            <a:r>
              <a:rPr lang="en-GB" noProof="0" dirty="0" smtClean="0"/>
              <a:t> </a:t>
            </a:r>
            <a:r>
              <a:rPr lang="en-GB" noProof="0" dirty="0" err="1" smtClean="0"/>
              <a:t>nivel</a:t>
            </a:r>
            <a:endParaRPr lang="en-GB" noProof="0" dirty="0" smtClean="0"/>
          </a:p>
          <a:p>
            <a:pPr lvl="3"/>
            <a:r>
              <a:rPr lang="en-GB" noProof="0" dirty="0" smtClean="0"/>
              <a:t>Cuarto </a:t>
            </a:r>
            <a:r>
              <a:rPr lang="en-GB" noProof="0" dirty="0" err="1" smtClean="0"/>
              <a:t>nivel</a:t>
            </a:r>
            <a:endParaRPr lang="en-GB" noProof="0" dirty="0" smtClean="0"/>
          </a:p>
          <a:p>
            <a:pPr lvl="4"/>
            <a:r>
              <a:rPr lang="en-GB" noProof="0" dirty="0" err="1" smtClean="0"/>
              <a:t>Quinto</a:t>
            </a:r>
            <a:r>
              <a:rPr lang="en-GB" noProof="0" dirty="0" smtClean="0"/>
              <a:t> </a:t>
            </a:r>
            <a:r>
              <a:rPr lang="en-GB" noProof="0" dirty="0" err="1" smtClean="0"/>
              <a:t>nivel</a:t>
            </a:r>
            <a:endParaRPr lang="en-GB" noProof="0" dirty="0" smtClean="0"/>
          </a:p>
        </p:txBody>
      </p:sp>
      <p:sp>
        <p:nvSpPr>
          <p:cNvPr id="4106" name="Text Box 10"/>
          <p:cNvSpPr txBox="1">
            <a:spLocks noChangeArrowheads="1"/>
          </p:cNvSpPr>
          <p:nvPr/>
        </p:nvSpPr>
        <p:spPr bwMode="auto">
          <a:xfrm>
            <a:off x="560512" y="6500834"/>
            <a:ext cx="8778693" cy="276540"/>
          </a:xfrm>
          <a:prstGeom prst="rect">
            <a:avLst/>
          </a:prstGeom>
          <a:noFill/>
          <a:ln w="9525">
            <a:noFill/>
            <a:miter lim="800000"/>
            <a:headEnd/>
            <a:tailEnd/>
          </a:ln>
          <a:effectLst/>
        </p:spPr>
        <p:txBody>
          <a:bodyPr wrap="square" lIns="75746" tIns="37873" rIns="75746" bIns="37873">
            <a:spAutoFit/>
          </a:bodyPr>
          <a:lstStyle/>
          <a:p>
            <a:pPr algn="l" defTabSz="757238">
              <a:tabLst>
                <a:tab pos="0" algn="l"/>
                <a:tab pos="8612188" algn="r"/>
              </a:tabLst>
            </a:pPr>
            <a:r>
              <a:rPr lang="es-ES_tradnl" sz="1300" b="0" dirty="0" smtClean="0">
                <a:solidFill>
                  <a:srgbClr val="125864"/>
                </a:solidFill>
                <a:latin typeface="Tahoma" pitchFamily="34" charset="0"/>
                <a:ea typeface="Tahoma" pitchFamily="34" charset="0"/>
                <a:cs typeface="Tahoma" pitchFamily="34" charset="0"/>
              </a:rPr>
              <a:t>© Lourdes López </a:t>
            </a:r>
            <a:r>
              <a:rPr lang="es-ES_tradnl" sz="1300" b="0" dirty="0" err="1" smtClean="0">
                <a:solidFill>
                  <a:srgbClr val="125864"/>
                </a:solidFill>
                <a:latin typeface="Tahoma" pitchFamily="34" charset="0"/>
                <a:ea typeface="Tahoma" pitchFamily="34" charset="0"/>
                <a:cs typeface="Tahoma" pitchFamily="34" charset="0"/>
              </a:rPr>
              <a:t>Santidrián</a:t>
            </a:r>
            <a:r>
              <a:rPr lang="es-ES_tradnl" sz="1300" b="1" baseline="0" dirty="0" smtClean="0">
                <a:solidFill>
                  <a:srgbClr val="125864"/>
                </a:solidFill>
                <a:latin typeface="Tahoma" pitchFamily="34" charset="0"/>
                <a:ea typeface="Tahoma" pitchFamily="34" charset="0"/>
                <a:cs typeface="Tahoma" pitchFamily="34" charset="0"/>
              </a:rPr>
              <a:t>	</a:t>
            </a:r>
            <a:fld id="{B3EEA47E-A078-4B16-B3F1-7F2AAC1030DC}" type="slidenum">
              <a:rPr lang="es-ES_tradnl" sz="1300" b="1" smtClean="0">
                <a:solidFill>
                  <a:srgbClr val="125864"/>
                </a:solidFill>
                <a:latin typeface="Tahoma" pitchFamily="34" charset="0"/>
                <a:ea typeface="Tahoma" pitchFamily="34" charset="0"/>
                <a:cs typeface="Tahoma" pitchFamily="34" charset="0"/>
              </a:rPr>
              <a:pPr algn="l" defTabSz="757238">
                <a:tabLst>
                  <a:tab pos="0" algn="l"/>
                  <a:tab pos="8612188" algn="r"/>
                </a:tabLst>
              </a:pPr>
              <a:t>‹Nº›</a:t>
            </a:fld>
            <a:endParaRPr lang="es-ES_tradnl" sz="1300" b="1" dirty="0">
              <a:solidFill>
                <a:srgbClr val="125864"/>
              </a:solidFill>
              <a:latin typeface="Tahoma" pitchFamily="34" charset="0"/>
              <a:ea typeface="Tahoma" pitchFamily="34" charset="0"/>
              <a:cs typeface="Tahoma" pitchFamily="34" charset="0"/>
            </a:endParaRPr>
          </a:p>
        </p:txBody>
      </p:sp>
      <p:sp>
        <p:nvSpPr>
          <p:cNvPr id="4110" name="Rectangle 14"/>
          <p:cNvSpPr>
            <a:spLocks noChangeArrowheads="1"/>
          </p:cNvSpPr>
          <p:nvPr userDrawn="1"/>
        </p:nvSpPr>
        <p:spPr bwMode="auto">
          <a:xfrm>
            <a:off x="1502899" y="332656"/>
            <a:ext cx="6906485" cy="184666"/>
          </a:xfrm>
          <a:prstGeom prst="rect">
            <a:avLst/>
          </a:prstGeom>
          <a:noFill/>
          <a:ln w="9525">
            <a:noFill/>
            <a:miter lim="800000"/>
            <a:headEnd/>
            <a:tailEnd/>
          </a:ln>
        </p:spPr>
        <p:txBody>
          <a:bodyPr wrap="square" lIns="0" tIns="0" rIns="0" bIns="0" anchor="b" anchorCtr="0">
            <a:spAutoFit/>
          </a:bodyPr>
          <a:lstStyle/>
          <a:p>
            <a:pPr algn="ctr" defTabSz="793750"/>
            <a:r>
              <a:rPr lang="en-US" sz="1200" b="1" baseline="0" noProof="0" dirty="0" smtClean="0">
                <a:solidFill>
                  <a:srgbClr val="125864"/>
                </a:solidFill>
                <a:latin typeface="Tahoma" pitchFamily="34" charset="0"/>
                <a:ea typeface="Tahoma" pitchFamily="34" charset="0"/>
                <a:cs typeface="Tahoma" pitchFamily="34" charset="0"/>
              </a:rPr>
              <a:t>Ubiquitous</a:t>
            </a:r>
            <a:r>
              <a:rPr lang="es-ES_tradnl" sz="1200" b="1" baseline="0" dirty="0" smtClean="0">
                <a:solidFill>
                  <a:srgbClr val="125864"/>
                </a:solidFill>
                <a:latin typeface="Tahoma" pitchFamily="34" charset="0"/>
                <a:ea typeface="Tahoma" pitchFamily="34" charset="0"/>
                <a:cs typeface="Tahoma" pitchFamily="34" charset="0"/>
              </a:rPr>
              <a:t> and </a:t>
            </a:r>
            <a:r>
              <a:rPr lang="en-US" sz="1200" b="1" baseline="0" noProof="0" dirty="0" smtClean="0">
                <a:solidFill>
                  <a:srgbClr val="125864"/>
                </a:solidFill>
                <a:latin typeface="Tahoma" pitchFamily="34" charset="0"/>
                <a:ea typeface="Tahoma" pitchFamily="34" charset="0"/>
                <a:cs typeface="Tahoma" pitchFamily="34" charset="0"/>
              </a:rPr>
              <a:t>Secure</a:t>
            </a:r>
            <a:r>
              <a:rPr lang="es-ES_tradnl" sz="1200" b="1" baseline="0" dirty="0" smtClean="0">
                <a:solidFill>
                  <a:srgbClr val="125864"/>
                </a:solidFill>
                <a:latin typeface="Tahoma" pitchFamily="34" charset="0"/>
                <a:ea typeface="Tahoma" pitchFamily="34" charset="0"/>
                <a:cs typeface="Tahoma" pitchFamily="34" charset="0"/>
              </a:rPr>
              <a:t> Networks and </a:t>
            </a:r>
            <a:r>
              <a:rPr lang="es-ES_tradnl" sz="1200" b="1" baseline="0" dirty="0" err="1" smtClean="0">
                <a:solidFill>
                  <a:srgbClr val="125864"/>
                </a:solidFill>
                <a:latin typeface="Tahoma" pitchFamily="34" charset="0"/>
                <a:ea typeface="Tahoma" pitchFamily="34" charset="0"/>
                <a:cs typeface="Tahoma" pitchFamily="34" charset="0"/>
              </a:rPr>
              <a:t>Services</a:t>
            </a:r>
            <a:r>
              <a:rPr lang="es-ES_tradnl" sz="1200" b="1" baseline="0" dirty="0" smtClean="0">
                <a:solidFill>
                  <a:srgbClr val="125864"/>
                </a:solidFill>
                <a:latin typeface="Tahoma" pitchFamily="34" charset="0"/>
                <a:ea typeface="Tahoma" pitchFamily="34" charset="0"/>
                <a:cs typeface="Tahoma" pitchFamily="34" charset="0"/>
              </a:rPr>
              <a:t>: </a:t>
            </a:r>
            <a:r>
              <a:rPr lang="es-ES_tradnl" sz="1200" b="1" baseline="0" dirty="0" err="1" smtClean="0">
                <a:solidFill>
                  <a:srgbClr val="125864"/>
                </a:solidFill>
                <a:latin typeface="Tahoma" pitchFamily="34" charset="0"/>
                <a:ea typeface="Tahoma" pitchFamily="34" charset="0"/>
                <a:cs typeface="Tahoma" pitchFamily="34" charset="0"/>
              </a:rPr>
              <a:t>Introduction</a:t>
            </a:r>
            <a:r>
              <a:rPr lang="es-ES_tradnl" sz="1200" b="1" baseline="0" dirty="0" smtClean="0">
                <a:solidFill>
                  <a:srgbClr val="125864"/>
                </a:solidFill>
                <a:latin typeface="Tahoma" pitchFamily="34" charset="0"/>
                <a:ea typeface="Tahoma" pitchFamily="34" charset="0"/>
                <a:cs typeface="Tahoma" pitchFamily="34" charset="0"/>
              </a:rPr>
              <a:t> </a:t>
            </a:r>
            <a:r>
              <a:rPr lang="es-ES_tradnl" sz="1200" b="1" baseline="0" dirty="0" err="1" smtClean="0">
                <a:solidFill>
                  <a:srgbClr val="125864"/>
                </a:solidFill>
                <a:latin typeface="Tahoma" pitchFamily="34" charset="0"/>
                <a:ea typeface="Tahoma" pitchFamily="34" charset="0"/>
                <a:cs typeface="Tahoma" pitchFamily="34" charset="0"/>
              </a:rPr>
              <a:t>to</a:t>
            </a:r>
            <a:r>
              <a:rPr lang="es-ES_tradnl" sz="1200" b="1" baseline="0" dirty="0" smtClean="0">
                <a:solidFill>
                  <a:srgbClr val="125864"/>
                </a:solidFill>
                <a:latin typeface="Tahoma" pitchFamily="34" charset="0"/>
                <a:ea typeface="Tahoma" pitchFamily="34" charset="0"/>
                <a:cs typeface="Tahoma" pitchFamily="34" charset="0"/>
              </a:rPr>
              <a:t> </a:t>
            </a:r>
            <a:r>
              <a:rPr lang="es-ES_tradnl" sz="1200" b="1" baseline="0" dirty="0" err="1" smtClean="0">
                <a:solidFill>
                  <a:srgbClr val="125864"/>
                </a:solidFill>
                <a:latin typeface="Tahoma" pitchFamily="34" charset="0"/>
                <a:ea typeface="Tahoma" pitchFamily="34" charset="0"/>
                <a:cs typeface="Tahoma" pitchFamily="34" charset="0"/>
              </a:rPr>
              <a:t>Ubiquitous</a:t>
            </a:r>
            <a:r>
              <a:rPr lang="es-ES_tradnl" sz="1200" b="1" baseline="0" dirty="0" smtClean="0">
                <a:solidFill>
                  <a:srgbClr val="125864"/>
                </a:solidFill>
                <a:latin typeface="Tahoma" pitchFamily="34" charset="0"/>
                <a:ea typeface="Tahoma" pitchFamily="34" charset="0"/>
                <a:cs typeface="Tahoma" pitchFamily="34" charset="0"/>
              </a:rPr>
              <a:t> </a:t>
            </a:r>
            <a:r>
              <a:rPr lang="es-ES_tradnl" sz="1200" b="1" baseline="0" dirty="0" err="1" smtClean="0">
                <a:solidFill>
                  <a:srgbClr val="125864"/>
                </a:solidFill>
                <a:latin typeface="Tahoma" pitchFamily="34" charset="0"/>
                <a:ea typeface="Tahoma" pitchFamily="34" charset="0"/>
                <a:cs typeface="Tahoma" pitchFamily="34" charset="0"/>
              </a:rPr>
              <a:t>Services</a:t>
            </a:r>
            <a:endParaRPr lang="es-ES_tradnl" sz="1200" b="1" dirty="0">
              <a:solidFill>
                <a:srgbClr val="125864"/>
              </a:solidFill>
              <a:latin typeface="Tahoma" pitchFamily="34" charset="0"/>
              <a:ea typeface="Tahoma" pitchFamily="34" charset="0"/>
              <a:cs typeface="Tahoma" pitchFamily="34" charset="0"/>
            </a:endParaRPr>
          </a:p>
        </p:txBody>
      </p:sp>
      <p:sp>
        <p:nvSpPr>
          <p:cNvPr id="8" name="AutoShape 57"/>
          <p:cNvSpPr>
            <a:spLocks noChangeArrowheads="1"/>
          </p:cNvSpPr>
          <p:nvPr userDrawn="1"/>
        </p:nvSpPr>
        <p:spPr bwMode="auto">
          <a:xfrm rot="5400000">
            <a:off x="4892692" y="-3755950"/>
            <a:ext cx="73025" cy="8820000"/>
          </a:xfrm>
          <a:prstGeom prst="roundRect">
            <a:avLst>
              <a:gd name="adj" fmla="val 50000"/>
            </a:avLst>
          </a:prstGeom>
          <a:solidFill>
            <a:srgbClr val="156774"/>
          </a:solidFill>
          <a:ln w="9525">
            <a:noFill/>
            <a:round/>
            <a:headEnd/>
            <a:tailEnd/>
          </a:ln>
          <a:effectLst>
            <a:outerShdw blurRad="88900" dist="38100" dir="2700000" algn="tl" rotWithShape="0">
              <a:srgbClr val="95AA24">
                <a:alpha val="90000"/>
              </a:srgbClr>
            </a:outerShdw>
          </a:effectLst>
        </p:spPr>
        <p:txBody>
          <a:bodyPr wrap="none" anchor="ctr"/>
          <a:lstStyle/>
          <a:p>
            <a:pPr>
              <a:defRPr/>
            </a:pPr>
            <a:endParaRPr lang="es-ES"/>
          </a:p>
        </p:txBody>
      </p:sp>
      <p:sp>
        <p:nvSpPr>
          <p:cNvPr id="10" name="AutoShape 57"/>
          <p:cNvSpPr>
            <a:spLocks noChangeArrowheads="1"/>
          </p:cNvSpPr>
          <p:nvPr userDrawn="1"/>
        </p:nvSpPr>
        <p:spPr bwMode="auto">
          <a:xfrm rot="5400000">
            <a:off x="4892692" y="2055909"/>
            <a:ext cx="73025" cy="8820000"/>
          </a:xfrm>
          <a:prstGeom prst="roundRect">
            <a:avLst>
              <a:gd name="adj" fmla="val 50000"/>
            </a:avLst>
          </a:prstGeom>
          <a:solidFill>
            <a:srgbClr val="156774"/>
          </a:solidFill>
          <a:ln w="9525">
            <a:noFill/>
            <a:round/>
            <a:headEnd/>
            <a:tailEnd/>
          </a:ln>
          <a:effectLst>
            <a:outerShdw blurRad="88900" dist="38100" dir="2700000" algn="tl" rotWithShape="0">
              <a:srgbClr val="95AA24">
                <a:alpha val="90000"/>
              </a:srgbClr>
            </a:outerShdw>
          </a:effectLst>
        </p:spPr>
        <p:txBody>
          <a:bodyPr wrap="none" anchor="ctr"/>
          <a:lstStyle/>
          <a:p>
            <a:pPr>
              <a:defRPr/>
            </a:pPr>
            <a:endParaRPr lang="es-ES"/>
          </a:p>
        </p:txBody>
      </p:sp>
      <p:pic>
        <p:nvPicPr>
          <p:cNvPr id="11" name="10 Imagen" descr="logo diatel color sin texto.png"/>
          <p:cNvPicPr>
            <a:picLocks noChangeAspect="1"/>
          </p:cNvPicPr>
          <p:nvPr userDrawn="1"/>
        </p:nvPicPr>
        <p:blipFill>
          <a:blip r:embed="rId15" cstate="print"/>
          <a:stretch>
            <a:fillRect/>
          </a:stretch>
        </p:blipFill>
        <p:spPr>
          <a:xfrm>
            <a:off x="523844" y="254842"/>
            <a:ext cx="1071570" cy="316638"/>
          </a:xfrm>
          <a:prstGeom prst="rect">
            <a:avLst/>
          </a:prstGeom>
        </p:spPr>
      </p:pic>
      <p:pic>
        <p:nvPicPr>
          <p:cNvPr id="1027" name="Picture 3"/>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8833572" y="108012"/>
            <a:ext cx="583924" cy="476672"/>
          </a:xfrm>
          <a:prstGeom prst="rect">
            <a:avLst/>
          </a:prstGeom>
          <a:noFill/>
          <a:ln w="9525">
            <a:noFill/>
            <a:miter lim="800000"/>
            <a:headEnd/>
            <a:tailEnd/>
          </a:ln>
        </p:spPr>
      </p:pic>
      <p:pic>
        <p:nvPicPr>
          <p:cNvPr id="1028"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8394982" y="116632"/>
            <a:ext cx="374442" cy="46805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dt="0"/>
  <p:txStyles>
    <p:titleStyle>
      <a:lvl1pPr algn="ctr" rtl="0" eaLnBrk="0" fontAlgn="base" hangingPunct="0">
        <a:spcBef>
          <a:spcPct val="0"/>
        </a:spcBef>
        <a:spcAft>
          <a:spcPct val="0"/>
        </a:spcAft>
        <a:defRPr lang="es-ES_tradnl" sz="3600" b="0" dirty="0" smtClean="0">
          <a:solidFill>
            <a:srgbClr val="879B21"/>
          </a:solidFill>
          <a:effectLst>
            <a:outerShdw blurRad="38100" dist="38100" dir="2700000" algn="tl">
              <a:srgbClr val="C0C0C0"/>
            </a:outerShdw>
          </a:effectLst>
          <a:latin typeface="Tahoma" pitchFamily="34" charset="0"/>
          <a:ea typeface="Tahoma" pitchFamily="34" charset="0"/>
          <a:cs typeface="Tahoma" pitchFamily="34" charset="0"/>
        </a:defRPr>
      </a:lvl1pPr>
      <a:lvl2pPr algn="ctr" rtl="0" eaLnBrk="0" fontAlgn="base" hangingPunct="0">
        <a:spcBef>
          <a:spcPct val="0"/>
        </a:spcBef>
        <a:spcAft>
          <a:spcPct val="0"/>
        </a:spcAft>
        <a:defRPr sz="3000" b="1">
          <a:solidFill>
            <a:srgbClr val="FF0000"/>
          </a:solidFill>
          <a:latin typeface="Arial" charset="0"/>
        </a:defRPr>
      </a:lvl2pPr>
      <a:lvl3pPr algn="ctr" rtl="0" eaLnBrk="0" fontAlgn="base" hangingPunct="0">
        <a:spcBef>
          <a:spcPct val="0"/>
        </a:spcBef>
        <a:spcAft>
          <a:spcPct val="0"/>
        </a:spcAft>
        <a:defRPr sz="3000" b="1">
          <a:solidFill>
            <a:srgbClr val="FF0000"/>
          </a:solidFill>
          <a:latin typeface="Arial" charset="0"/>
        </a:defRPr>
      </a:lvl3pPr>
      <a:lvl4pPr algn="ctr" rtl="0" eaLnBrk="0" fontAlgn="base" hangingPunct="0">
        <a:spcBef>
          <a:spcPct val="0"/>
        </a:spcBef>
        <a:spcAft>
          <a:spcPct val="0"/>
        </a:spcAft>
        <a:defRPr sz="3000" b="1">
          <a:solidFill>
            <a:srgbClr val="FF0000"/>
          </a:solidFill>
          <a:latin typeface="Arial" charset="0"/>
        </a:defRPr>
      </a:lvl4pPr>
      <a:lvl5pPr algn="ctr" rtl="0" eaLnBrk="0" fontAlgn="base" hangingPunct="0">
        <a:spcBef>
          <a:spcPct val="0"/>
        </a:spcBef>
        <a:spcAft>
          <a:spcPct val="0"/>
        </a:spcAft>
        <a:defRPr sz="3000" b="1">
          <a:solidFill>
            <a:srgbClr val="FF0000"/>
          </a:solidFill>
          <a:latin typeface="Arial" charset="0"/>
        </a:defRPr>
      </a:lvl5pPr>
      <a:lvl6pPr marL="457200" algn="ctr" rtl="0" eaLnBrk="0" fontAlgn="base" hangingPunct="0">
        <a:spcBef>
          <a:spcPct val="0"/>
        </a:spcBef>
        <a:spcAft>
          <a:spcPct val="0"/>
        </a:spcAft>
        <a:defRPr sz="3000" b="1">
          <a:solidFill>
            <a:srgbClr val="FF0000"/>
          </a:solidFill>
          <a:latin typeface="Arial" charset="0"/>
        </a:defRPr>
      </a:lvl6pPr>
      <a:lvl7pPr marL="914400" algn="ctr" rtl="0" eaLnBrk="0" fontAlgn="base" hangingPunct="0">
        <a:spcBef>
          <a:spcPct val="0"/>
        </a:spcBef>
        <a:spcAft>
          <a:spcPct val="0"/>
        </a:spcAft>
        <a:defRPr sz="3000" b="1">
          <a:solidFill>
            <a:srgbClr val="FF0000"/>
          </a:solidFill>
          <a:latin typeface="Arial" charset="0"/>
        </a:defRPr>
      </a:lvl7pPr>
      <a:lvl8pPr marL="1371600" algn="ctr" rtl="0" eaLnBrk="0" fontAlgn="base" hangingPunct="0">
        <a:spcBef>
          <a:spcPct val="0"/>
        </a:spcBef>
        <a:spcAft>
          <a:spcPct val="0"/>
        </a:spcAft>
        <a:defRPr sz="3000" b="1">
          <a:solidFill>
            <a:srgbClr val="FF0000"/>
          </a:solidFill>
          <a:latin typeface="Arial" charset="0"/>
        </a:defRPr>
      </a:lvl8pPr>
      <a:lvl9pPr marL="1828800" algn="ctr" rtl="0" eaLnBrk="0" fontAlgn="base" hangingPunct="0">
        <a:spcBef>
          <a:spcPct val="0"/>
        </a:spcBef>
        <a:spcAft>
          <a:spcPct val="0"/>
        </a:spcAft>
        <a:defRPr sz="3000" b="1">
          <a:solidFill>
            <a:srgbClr val="FF0000"/>
          </a:solidFill>
          <a:latin typeface="Arial" charset="0"/>
        </a:defRPr>
      </a:lvl9pPr>
    </p:titleStyle>
    <p:bodyStyle>
      <a:lvl1pPr marL="342900" indent="-342900" algn="l" rtl="0" eaLnBrk="0" fontAlgn="base" hangingPunct="0">
        <a:spcBef>
          <a:spcPct val="0"/>
        </a:spcBef>
        <a:spcAft>
          <a:spcPct val="0"/>
        </a:spcAft>
        <a:buClr>
          <a:srgbClr val="798B1D"/>
        </a:buClr>
        <a:buFont typeface="Wingdings" pitchFamily="2" charset="2"/>
        <a:buChar char="q"/>
        <a:defRPr lang="es-ES" sz="2400" dirty="0" smtClean="0">
          <a:solidFill>
            <a:srgbClr val="125864"/>
          </a:solidFill>
          <a:latin typeface="+mn-lt"/>
          <a:ea typeface="+mn-ea"/>
          <a:cs typeface="+mn-cs"/>
        </a:defRPr>
      </a:lvl1pPr>
      <a:lvl2pPr marL="742950" indent="-285750" algn="l" rtl="0" eaLnBrk="0" fontAlgn="base" hangingPunct="0">
        <a:spcBef>
          <a:spcPct val="0"/>
        </a:spcBef>
        <a:spcAft>
          <a:spcPct val="0"/>
        </a:spcAft>
        <a:buClr>
          <a:srgbClr val="798B1D"/>
        </a:buClr>
        <a:buFont typeface="Monotype Sorts" pitchFamily="2" charset="2"/>
        <a:buChar char="m"/>
        <a:defRPr lang="es-ES" sz="2400" dirty="0" smtClean="0">
          <a:solidFill>
            <a:srgbClr val="125864"/>
          </a:solidFill>
          <a:latin typeface="+mn-lt"/>
          <a:ea typeface="+mn-ea"/>
          <a:cs typeface="+mn-cs"/>
        </a:defRPr>
      </a:lvl2pPr>
      <a:lvl3pPr marL="1143000" indent="-228600" algn="l" rtl="0" eaLnBrk="0" fontAlgn="base" hangingPunct="0">
        <a:spcBef>
          <a:spcPct val="0"/>
        </a:spcBef>
        <a:spcAft>
          <a:spcPct val="0"/>
        </a:spcAft>
        <a:buClr>
          <a:srgbClr val="798B1D"/>
        </a:buClr>
        <a:buFont typeface="Wingdings" pitchFamily="2" charset="2"/>
        <a:buChar char="Ø"/>
        <a:defRPr lang="es-ES" sz="2400" dirty="0" smtClean="0">
          <a:solidFill>
            <a:srgbClr val="125864"/>
          </a:solidFill>
          <a:latin typeface="+mn-lt"/>
          <a:ea typeface="+mn-ea"/>
          <a:cs typeface="+mn-cs"/>
        </a:defRPr>
      </a:lvl3pPr>
      <a:lvl4pPr marL="1600200" indent="-228600" algn="l" rtl="0" eaLnBrk="0" fontAlgn="base" hangingPunct="0">
        <a:spcBef>
          <a:spcPct val="0"/>
        </a:spcBef>
        <a:spcAft>
          <a:spcPct val="0"/>
        </a:spcAft>
        <a:buClr>
          <a:srgbClr val="798B1D"/>
        </a:buClr>
        <a:buFont typeface="Wingdings" pitchFamily="2" charset="2"/>
        <a:buChar char="§"/>
        <a:defRPr lang="es-ES" sz="2400" dirty="0" smtClean="0">
          <a:solidFill>
            <a:srgbClr val="125864"/>
          </a:solidFill>
          <a:latin typeface="+mn-lt"/>
          <a:ea typeface="+mn-ea"/>
          <a:cs typeface="+mn-cs"/>
        </a:defRPr>
      </a:lvl4pPr>
      <a:lvl5pPr marL="2057400" indent="-228600" algn="l" rtl="0" eaLnBrk="0" fontAlgn="base" hangingPunct="0">
        <a:spcBef>
          <a:spcPct val="0"/>
        </a:spcBef>
        <a:spcAft>
          <a:spcPct val="0"/>
        </a:spcAft>
        <a:buClr>
          <a:srgbClr val="798B1D"/>
        </a:buClr>
        <a:buChar char="•"/>
        <a:defRPr lang="es-ES" sz="2400" dirty="0" smtClean="0">
          <a:solidFill>
            <a:srgbClr val="125864"/>
          </a:solidFill>
          <a:latin typeface="+mn-lt"/>
          <a:ea typeface="+mn-ea"/>
          <a:cs typeface="+mn-cs"/>
        </a:defRPr>
      </a:lvl5pPr>
      <a:lvl6pPr marL="2514600" indent="-228600" algn="l" rtl="0" eaLnBrk="0" fontAlgn="base" hangingPunct="0">
        <a:spcBef>
          <a:spcPct val="0"/>
        </a:spcBef>
        <a:spcAft>
          <a:spcPct val="0"/>
        </a:spcAft>
        <a:buClr>
          <a:srgbClr val="FF0000"/>
        </a:buClr>
        <a:buChar char="•"/>
        <a:defRPr sz="1500">
          <a:solidFill>
            <a:srgbClr val="000066"/>
          </a:solidFill>
          <a:latin typeface="+mn-lt"/>
        </a:defRPr>
      </a:lvl6pPr>
      <a:lvl7pPr marL="2971800" indent="-228600" algn="l" rtl="0" eaLnBrk="0" fontAlgn="base" hangingPunct="0">
        <a:spcBef>
          <a:spcPct val="0"/>
        </a:spcBef>
        <a:spcAft>
          <a:spcPct val="0"/>
        </a:spcAft>
        <a:buClr>
          <a:srgbClr val="FF0000"/>
        </a:buClr>
        <a:buChar char="•"/>
        <a:defRPr sz="1500">
          <a:solidFill>
            <a:srgbClr val="000066"/>
          </a:solidFill>
          <a:latin typeface="+mn-lt"/>
        </a:defRPr>
      </a:lvl7pPr>
      <a:lvl8pPr marL="3429000" indent="-228600" algn="l" rtl="0" eaLnBrk="0" fontAlgn="base" hangingPunct="0">
        <a:spcBef>
          <a:spcPct val="0"/>
        </a:spcBef>
        <a:spcAft>
          <a:spcPct val="0"/>
        </a:spcAft>
        <a:buClr>
          <a:srgbClr val="FF0000"/>
        </a:buClr>
        <a:buChar char="•"/>
        <a:defRPr sz="1500">
          <a:solidFill>
            <a:srgbClr val="000066"/>
          </a:solidFill>
          <a:latin typeface="+mn-lt"/>
        </a:defRPr>
      </a:lvl8pPr>
      <a:lvl9pPr marL="3886200" indent="-228600" algn="l" rtl="0" eaLnBrk="0" fontAlgn="base" hangingPunct="0">
        <a:spcBef>
          <a:spcPct val="0"/>
        </a:spcBef>
        <a:spcAft>
          <a:spcPct val="0"/>
        </a:spcAft>
        <a:buClr>
          <a:srgbClr val="FF0000"/>
        </a:buClr>
        <a:buChar char="•"/>
        <a:defRPr sz="15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lopez@diatel.upm.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zone.ni.com/devzone/cda/tut/p/id/8707"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zone.ni.com/devzone/cda/tut/p/id/870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ervice-architecture.com/" TargetMode="External"/><Relationship Id="rId3" Type="http://schemas.openxmlformats.org/officeDocument/2006/relationships/hyperlink" Target="http://www.future-internet.eu/home/future-internetassembly/madrid-dec-2008.html" TargetMode="External"/><Relationship Id="rId7" Type="http://schemas.openxmlformats.org/officeDocument/2006/relationships/hyperlink" Target="http://ww.searchnetworking.com/" TargetMode="External"/><Relationship Id="rId2" Type="http://schemas.openxmlformats.org/officeDocument/2006/relationships/hyperlink" Target="http://lookout.atosconsulting.com/step-trends/technological/future-internet/" TargetMode="External"/><Relationship Id="rId1" Type="http://schemas.openxmlformats.org/officeDocument/2006/relationships/slideLayout" Target="../slideLayouts/slideLayout2.xml"/><Relationship Id="rId6" Type="http://schemas.openxmlformats.org/officeDocument/2006/relationships/hyperlink" Target="http://rdiego.diatel.upm.es/r&amp;d/iot" TargetMode="External"/><Relationship Id="rId5" Type="http://schemas.openxmlformats.org/officeDocument/2006/relationships/hyperlink" Target="http://zone.ni.com/devzone/cda/tut/p/id/8707" TargetMode="External"/><Relationship Id="rId4" Type="http://schemas.openxmlformats.org/officeDocument/2006/relationships/hyperlink" Target="http://www.internet-of-services.com/" TargetMode="External"/><Relationship Id="rId9" Type="http://schemas.openxmlformats.org/officeDocument/2006/relationships/hyperlink" Target="http://www.slideshare.net/syawal/nova-spivack-semantic-web-tal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syawal/nova-spivack-semantic-web-talk"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sz="3200" dirty="0" smtClean="0"/>
              <a:t>Ubiquitous and Secure Networks and Services</a:t>
            </a:r>
            <a:br>
              <a:rPr lang="en-US" sz="3200" dirty="0" smtClean="0"/>
            </a:br>
            <a:r>
              <a:rPr lang="en-GB" sz="2800" i="1" dirty="0" err="1" smtClean="0"/>
              <a:t>Redes</a:t>
            </a:r>
            <a:r>
              <a:rPr lang="en-GB" sz="2800" i="1" dirty="0" smtClean="0"/>
              <a:t> y </a:t>
            </a:r>
            <a:r>
              <a:rPr lang="en-GB" sz="2800" i="1" dirty="0" err="1" smtClean="0"/>
              <a:t>Servicios</a:t>
            </a:r>
            <a:r>
              <a:rPr lang="en-GB" sz="2800" i="1" dirty="0" smtClean="0"/>
              <a:t> </a:t>
            </a:r>
            <a:r>
              <a:rPr lang="en-GB" sz="2800" i="1" dirty="0" err="1" smtClean="0"/>
              <a:t>Ubicuos</a:t>
            </a:r>
            <a:r>
              <a:rPr lang="en-GB" sz="2800" i="1" dirty="0" smtClean="0"/>
              <a:t> y </a:t>
            </a:r>
            <a:r>
              <a:rPr lang="en-GB" sz="2800" i="1" dirty="0" err="1" smtClean="0"/>
              <a:t>Seguros</a:t>
            </a:r>
            <a:endParaRPr lang="en-GB" sz="2800" i="1" dirty="0"/>
          </a:p>
        </p:txBody>
      </p:sp>
      <p:sp>
        <p:nvSpPr>
          <p:cNvPr id="3" name="2 Subtítulo"/>
          <p:cNvSpPr>
            <a:spLocks noGrp="1"/>
          </p:cNvSpPr>
          <p:nvPr>
            <p:ph type="subTitle" idx="1"/>
          </p:nvPr>
        </p:nvSpPr>
        <p:spPr/>
        <p:txBody>
          <a:bodyPr/>
          <a:lstStyle/>
          <a:p>
            <a:r>
              <a:rPr lang="en-GB" dirty="0" smtClean="0"/>
              <a:t>Unit 1: Introduction to Ubiquitous Services</a:t>
            </a:r>
          </a:p>
          <a:p>
            <a:endParaRPr lang="en-GB" sz="2000" dirty="0" smtClean="0"/>
          </a:p>
          <a:p>
            <a:endParaRPr lang="en-GB" sz="2000" dirty="0" smtClean="0"/>
          </a:p>
          <a:p>
            <a:r>
              <a:rPr lang="en-GB" sz="2000" dirty="0" smtClean="0"/>
              <a:t>Lourdes </a:t>
            </a:r>
            <a:r>
              <a:rPr lang="en-GB" sz="2000" dirty="0" err="1" smtClean="0"/>
              <a:t>López</a:t>
            </a:r>
            <a:r>
              <a:rPr lang="en-GB" sz="2000" dirty="0" smtClean="0"/>
              <a:t> </a:t>
            </a:r>
            <a:r>
              <a:rPr lang="en-GB" sz="2000" dirty="0" err="1" smtClean="0"/>
              <a:t>Santidrián</a:t>
            </a:r>
            <a:endParaRPr lang="en-GB" sz="2000" dirty="0" smtClean="0"/>
          </a:p>
          <a:p>
            <a:r>
              <a:rPr lang="en-GB" sz="1800" u="sng" dirty="0" smtClean="0">
                <a:solidFill>
                  <a:srgbClr val="0000FF"/>
                </a:solidFill>
                <a:hlinkClick r:id="rId3"/>
              </a:rPr>
              <a:t>llopez@diatel.upm.es</a:t>
            </a:r>
            <a:r>
              <a:rPr lang="en-GB" sz="1800" u="sng" dirty="0" smtClean="0">
                <a:solidFill>
                  <a:srgbClr val="798B1D"/>
                </a:solidFill>
              </a:rPr>
              <a:t>, lourdes.lopez@upm.es</a:t>
            </a:r>
            <a:endParaRPr lang="en-GB" sz="2000" u="sng" dirty="0" smtClean="0">
              <a:solidFill>
                <a:srgbClr val="798B1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Network </a:t>
            </a:r>
            <a:r>
              <a:rPr lang="es-ES" dirty="0" err="1" smtClean="0"/>
              <a:t>aspects</a:t>
            </a:r>
            <a:r>
              <a:rPr lang="es-ES" dirty="0" smtClean="0"/>
              <a:t> and </a:t>
            </a:r>
            <a:r>
              <a:rPr lang="es-ES" dirty="0" err="1" smtClean="0"/>
              <a:t>deployment</a:t>
            </a:r>
            <a:r>
              <a:rPr lang="es-ES" dirty="0" smtClean="0"/>
              <a:t> in </a:t>
            </a:r>
            <a:r>
              <a:rPr lang="es-ES" dirty="0" err="1" smtClean="0"/>
              <a:t>us</a:t>
            </a:r>
            <a:endParaRPr lang="es-ES" dirty="0"/>
          </a:p>
        </p:txBody>
      </p:sp>
      <p:sp>
        <p:nvSpPr>
          <p:cNvPr id="3" name="2 Marcador de texto"/>
          <p:cNvSpPr>
            <a:spLocks noGrp="1"/>
          </p:cNvSpPr>
          <p:nvPr>
            <p:ph type="body" idx="1"/>
          </p:nvPr>
        </p:nvSpPr>
        <p:spPr/>
        <p:txBody>
          <a:bodyPr/>
          <a:lstStyle/>
          <a:p>
            <a:r>
              <a:rPr lang="es-ES" dirty="0" smtClean="0"/>
              <a:t>UNIT 1: </a:t>
            </a:r>
            <a:r>
              <a:rPr lang="es-ES" dirty="0" err="1" smtClean="0"/>
              <a:t>Introduction</a:t>
            </a:r>
            <a:r>
              <a:rPr lang="es-ES" dirty="0" smtClean="0"/>
              <a:t> </a:t>
            </a:r>
            <a:r>
              <a:rPr lang="es-ES" dirty="0" err="1" smtClean="0"/>
              <a:t>to</a:t>
            </a:r>
            <a:r>
              <a:rPr lang="es-ES" dirty="0" smtClean="0"/>
              <a:t> </a:t>
            </a:r>
            <a:r>
              <a:rPr dirty="0" err="1" smtClean="0"/>
              <a:t>U</a:t>
            </a:r>
            <a:r>
              <a:rPr lang="es-ES" dirty="0" err="1" smtClean="0"/>
              <a:t>biquitous</a:t>
            </a:r>
            <a:r>
              <a:rPr lang="es-ES" dirty="0" smtClean="0"/>
              <a:t> </a:t>
            </a:r>
            <a:r>
              <a:rPr dirty="0" err="1" smtClean="0"/>
              <a:t>S</a:t>
            </a:r>
            <a:r>
              <a:rPr lang="es-ES" dirty="0" err="1" smtClean="0"/>
              <a:t>ystems</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Ubiquitous Networks</a:t>
            </a:r>
            <a:endParaRPr lang="es-ES" dirty="0"/>
          </a:p>
        </p:txBody>
      </p:sp>
      <p:sp>
        <p:nvSpPr>
          <p:cNvPr id="3" name="2 Marcador de contenido"/>
          <p:cNvSpPr>
            <a:spLocks noGrp="1"/>
          </p:cNvSpPr>
          <p:nvPr>
            <p:ph idx="1"/>
          </p:nvPr>
        </p:nvSpPr>
        <p:spPr/>
        <p:txBody>
          <a:bodyPr/>
          <a:lstStyle/>
          <a:p>
            <a:pPr>
              <a:buNone/>
            </a:pPr>
            <a:r>
              <a:rPr b="1" smtClean="0"/>
              <a:t>Definition</a:t>
            </a:r>
          </a:p>
          <a:p>
            <a:pPr>
              <a:buNone/>
            </a:pPr>
            <a:endParaRPr b="1" smtClean="0">
              <a:solidFill>
                <a:srgbClr val="879B21"/>
              </a:solidFill>
            </a:endParaRPr>
          </a:p>
          <a:p>
            <a:r>
              <a:rPr smtClean="0"/>
              <a:t>Computing devices embedded in almost everything around us.</a:t>
            </a:r>
          </a:p>
          <a:p>
            <a:pPr lvl="1"/>
            <a:r>
              <a:rPr smtClean="0"/>
              <a:t>Platforms and networks which interconnect them.</a:t>
            </a:r>
          </a:p>
          <a:p>
            <a:pPr lvl="1"/>
            <a:r>
              <a:rPr smtClean="0"/>
              <a:t>User devices which make use of and act on the available information.</a:t>
            </a:r>
          </a:p>
          <a:p>
            <a:pPr>
              <a:buNone/>
            </a:pPr>
            <a:endParaRPr b="1" smtClean="0">
              <a:solidFill>
                <a:srgbClr val="879B21"/>
              </a:solidFill>
            </a:endParaRPr>
          </a:p>
          <a:p>
            <a:pPr algn="r">
              <a:lnSpc>
                <a:spcPct val="90000"/>
              </a:lnSpc>
              <a:spcBef>
                <a:spcPct val="20000"/>
              </a:spcBef>
              <a:buClr>
                <a:schemeClr val="tx2"/>
              </a:buClr>
              <a:buSzPct val="115000"/>
              <a:buNone/>
            </a:pPr>
            <a:r>
              <a:rPr lang="en-US" altLang="zh-CN" sz="2000" dirty="0" smtClean="0">
                <a:ea typeface="宋体" pitchFamily="2" charset="-122"/>
              </a:rPr>
              <a:t>[</a:t>
            </a:r>
            <a:r>
              <a:rPr lang="en-US" altLang="zh-CN" sz="2000" dirty="0" err="1" smtClean="0">
                <a:ea typeface="宋体" pitchFamily="2" charset="-122"/>
              </a:rPr>
              <a:t>JapanMPM</a:t>
            </a:r>
            <a:r>
              <a:rPr lang="en-US" altLang="zh-CN" sz="2000" dirty="0" smtClean="0">
                <a:ea typeface="宋体" pitchFamily="2" charset="-122"/>
              </a:rPr>
              <a:t>]</a:t>
            </a:r>
            <a:endParaRPr lang="en-US" altLang="zh-CN" sz="2000" dirty="0">
              <a:ea typeface="宋体" pitchFamily="2" charset="-122"/>
            </a:endParaRPr>
          </a:p>
          <a:p>
            <a:pPr lvl="1"/>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Network technologies for Ubiquitous Systems</a:t>
            </a:r>
            <a:endParaRPr lang="es-ES" dirty="0"/>
          </a:p>
        </p:txBody>
      </p:sp>
      <p:sp>
        <p:nvSpPr>
          <p:cNvPr id="3" name="2 Marcador de contenido"/>
          <p:cNvSpPr>
            <a:spLocks noGrp="1"/>
          </p:cNvSpPr>
          <p:nvPr>
            <p:ph idx="1"/>
          </p:nvPr>
        </p:nvSpPr>
        <p:spPr/>
        <p:txBody>
          <a:bodyPr/>
          <a:lstStyle/>
          <a:p>
            <a:endParaRPr smtClean="0"/>
          </a:p>
          <a:p>
            <a:endParaRPr smtClean="0"/>
          </a:p>
          <a:p>
            <a:r>
              <a:rPr sz="2800" smtClean="0"/>
              <a:t>Wide-area </a:t>
            </a:r>
            <a:r>
              <a:rPr sz="2800"/>
              <a:t>cellular </a:t>
            </a:r>
            <a:r>
              <a:rPr sz="2800" smtClean="0"/>
              <a:t>network.</a:t>
            </a:r>
            <a:endParaRPr sz="2800"/>
          </a:p>
          <a:p>
            <a:r>
              <a:rPr sz="2800"/>
              <a:t>Wireless </a:t>
            </a:r>
            <a:r>
              <a:rPr sz="2800" smtClean="0"/>
              <a:t>LAN.</a:t>
            </a:r>
            <a:endParaRPr sz="2800"/>
          </a:p>
          <a:p>
            <a:r>
              <a:rPr sz="2800"/>
              <a:t>Home </a:t>
            </a:r>
            <a:r>
              <a:rPr sz="2800" smtClean="0"/>
              <a:t>network.</a:t>
            </a:r>
            <a:endParaRPr sz="2800"/>
          </a:p>
          <a:p>
            <a:r>
              <a:rPr sz="2800"/>
              <a:t>Short range/ad hoc network (Bluetooth, IR, DSRC</a:t>
            </a:r>
            <a:r>
              <a:rPr sz="2800" smtClean="0"/>
              <a:t>).</a:t>
            </a:r>
            <a:endParaRPr sz="2800"/>
          </a:p>
          <a:p>
            <a:r>
              <a:rPr sz="2800"/>
              <a:t>Wireless Sensor </a:t>
            </a:r>
            <a:r>
              <a:rPr sz="2800" smtClean="0"/>
              <a:t>Network.</a:t>
            </a:r>
            <a:endParaRPr sz="2800"/>
          </a:p>
          <a:p>
            <a:pPr>
              <a:buNone/>
            </a:pP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Terminal technologies for Ubiquitous Systems</a:t>
            </a:r>
            <a:endParaRPr lang="es-ES" dirty="0"/>
          </a:p>
        </p:txBody>
      </p:sp>
      <p:sp>
        <p:nvSpPr>
          <p:cNvPr id="3" name="2 Marcador de contenido"/>
          <p:cNvSpPr>
            <a:spLocks noGrp="1"/>
          </p:cNvSpPr>
          <p:nvPr>
            <p:ph idx="1"/>
          </p:nvPr>
        </p:nvSpPr>
        <p:spPr/>
        <p:txBody>
          <a:bodyPr/>
          <a:lstStyle/>
          <a:p>
            <a:r>
              <a:rPr b="1" smtClean="0"/>
              <a:t>Terminal</a:t>
            </a:r>
          </a:p>
          <a:p>
            <a:pPr lvl="1"/>
            <a:r>
              <a:rPr b="1" smtClean="0"/>
              <a:t> </a:t>
            </a:r>
            <a:r>
              <a:rPr smtClean="0"/>
              <a:t>Note PC/PDA.</a:t>
            </a:r>
          </a:p>
          <a:p>
            <a:pPr lvl="1"/>
            <a:r>
              <a:rPr smtClean="0"/>
              <a:t> Cellular phone.</a:t>
            </a:r>
          </a:p>
          <a:p>
            <a:pPr lvl="1"/>
            <a:r>
              <a:rPr smtClean="0"/>
              <a:t> Home server and terminal/appliances.</a:t>
            </a:r>
          </a:p>
          <a:p>
            <a:pPr lvl="1"/>
            <a:r>
              <a:rPr smtClean="0"/>
              <a:t> Robot.</a:t>
            </a:r>
          </a:p>
          <a:p>
            <a:pPr lvl="1"/>
            <a:r>
              <a:rPr smtClean="0">
                <a:solidFill>
                  <a:srgbClr val="798B1D"/>
                </a:solidFill>
              </a:rPr>
              <a:t> Weareable terminal with various sensores.</a:t>
            </a:r>
          </a:p>
          <a:p>
            <a:pPr lvl="1"/>
            <a:r>
              <a:rPr smtClean="0"/>
              <a:t> Car terminal.</a:t>
            </a:r>
          </a:p>
          <a:p>
            <a:r>
              <a:rPr smtClean="0">
                <a:solidFill>
                  <a:srgbClr val="798B1D"/>
                </a:solidFill>
              </a:rPr>
              <a:t>Server-terminal middleware.</a:t>
            </a:r>
          </a:p>
          <a:p>
            <a:pPr lvl="1"/>
            <a:endParaRPr smtClean="0"/>
          </a:p>
          <a:p>
            <a:pPr lvl="1"/>
            <a:endParaRPr lang="es-E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Wireless</a:t>
            </a:r>
            <a:r>
              <a:rPr lang="es-ES" dirty="0" smtClean="0"/>
              <a:t> Sensor Network</a:t>
            </a:r>
            <a:endParaRPr lang="es-ES" dirty="0"/>
          </a:p>
        </p:txBody>
      </p:sp>
      <p:pic>
        <p:nvPicPr>
          <p:cNvPr id="39938" name="Picture 2" descr="http://zone.ni.com/cms/images/devzone/tut/Basic_Architecture.jpg"/>
          <p:cNvPicPr>
            <a:picLocks noChangeAspect="1" noChangeArrowheads="1"/>
          </p:cNvPicPr>
          <p:nvPr/>
        </p:nvPicPr>
        <p:blipFill>
          <a:blip r:embed="rId2" cstate="print"/>
          <a:srcRect/>
          <a:stretch>
            <a:fillRect/>
          </a:stretch>
        </p:blipFill>
        <p:spPr bwMode="auto">
          <a:xfrm>
            <a:off x="1280592" y="1556792"/>
            <a:ext cx="6912768" cy="4153180"/>
          </a:xfrm>
          <a:prstGeom prst="rect">
            <a:avLst/>
          </a:prstGeom>
          <a:noFill/>
        </p:spPr>
      </p:pic>
      <p:sp>
        <p:nvSpPr>
          <p:cNvPr id="6" name="5 CuadroTexto"/>
          <p:cNvSpPr txBox="1"/>
          <p:nvPr/>
        </p:nvSpPr>
        <p:spPr>
          <a:xfrm>
            <a:off x="7667644" y="5929330"/>
            <a:ext cx="1599728" cy="400110"/>
          </a:xfrm>
          <a:prstGeom prst="rect">
            <a:avLst/>
          </a:prstGeom>
          <a:noFill/>
        </p:spPr>
        <p:txBody>
          <a:bodyPr wrap="square" rtlCol="0">
            <a:spAutoFit/>
          </a:bodyPr>
          <a:lstStyle/>
          <a:p>
            <a:pPr algn="r"/>
            <a:r>
              <a:rPr lang="en-US" sz="2000" b="0" dirty="0" smtClean="0">
                <a:solidFill>
                  <a:srgbClr val="125864"/>
                </a:solidFill>
                <a:latin typeface="+mn-lt"/>
              </a:rPr>
              <a:t>[Ni]</a:t>
            </a:r>
            <a:endParaRPr lang="es-ES" sz="2000" b="0" dirty="0">
              <a:solidFill>
                <a:srgbClr val="125864"/>
              </a:solidFill>
              <a:latin typeface="+mn-lt"/>
            </a:endParaRPr>
          </a:p>
        </p:txBody>
      </p:sp>
      <p:sp>
        <p:nvSpPr>
          <p:cNvPr id="5" name="4 CuadroTexto"/>
          <p:cNvSpPr txBox="1"/>
          <p:nvPr/>
        </p:nvSpPr>
        <p:spPr>
          <a:xfrm>
            <a:off x="5667380" y="5786454"/>
            <a:ext cx="3071834" cy="584775"/>
          </a:xfrm>
          <a:prstGeom prst="rect">
            <a:avLst/>
          </a:prstGeom>
          <a:noFill/>
        </p:spPr>
        <p:txBody>
          <a:bodyPr wrap="square" rtlCol="0">
            <a:spAutoFit/>
          </a:bodyPr>
          <a:lstStyle/>
          <a:p>
            <a:r>
              <a:rPr lang="en-US" sz="800" dirty="0" smtClean="0">
                <a:solidFill>
                  <a:srgbClr val="879B21"/>
                </a:solidFill>
                <a:latin typeface="+mn-lt"/>
              </a:rPr>
              <a:t>National Instruments</a:t>
            </a:r>
            <a:r>
              <a:rPr lang="en-US" sz="800" dirty="0" smtClean="0">
                <a:latin typeface="+mn-lt"/>
              </a:rPr>
              <a:t>.</a:t>
            </a:r>
            <a:r>
              <a:rPr lang="en-US" sz="800" dirty="0" smtClean="0">
                <a:solidFill>
                  <a:srgbClr val="879B21"/>
                </a:solidFill>
                <a:latin typeface="+mn-lt"/>
              </a:rPr>
              <a:t> </a:t>
            </a:r>
            <a:r>
              <a:rPr lang="en-US" sz="800" i="1" dirty="0" smtClean="0">
                <a:latin typeface="+mn-lt"/>
              </a:rPr>
              <a:t>Figure 2. Common Wireless Sensor Network Architecture.</a:t>
            </a:r>
            <a:r>
              <a:rPr lang="en-US" sz="800" dirty="0" smtClean="0">
                <a:latin typeface="+mn-lt"/>
              </a:rPr>
              <a:t>. “What is a Wireless Sensor Network? ”. </a:t>
            </a:r>
            <a:r>
              <a:rPr lang="en-US" sz="800" dirty="0" smtClean="0">
                <a:latin typeface="+mn-lt"/>
                <a:hlinkClick r:id="rId3"/>
              </a:rPr>
              <a:t>http://zone.ni.com/devzone/cda/tut/p/id/8707</a:t>
            </a:r>
            <a:r>
              <a:rPr lang="en-US" sz="800" dirty="0" smtClean="0">
                <a:latin typeface="+mn-lt"/>
              </a:rPr>
              <a:t>.. Used by kind permission of National Instruments.</a:t>
            </a:r>
            <a:endParaRPr lang="es-ES" sz="8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Motes</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809596" y="2143116"/>
            <a:ext cx="4514850" cy="2543175"/>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6096008" y="1928802"/>
            <a:ext cx="2928958" cy="3179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Types</a:t>
            </a:r>
            <a:r>
              <a:rPr lang="es-ES" dirty="0" smtClean="0"/>
              <a:t> of motes</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809596" y="1714488"/>
            <a:ext cx="8296275" cy="41243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WSN </a:t>
            </a:r>
            <a:r>
              <a:rPr lang="en-US" dirty="0" smtClean="0"/>
              <a:t>Power and Network Standards</a:t>
            </a:r>
            <a:endParaRPr lang="es-ES" dirty="0"/>
          </a:p>
        </p:txBody>
      </p:sp>
      <p:sp>
        <p:nvSpPr>
          <p:cNvPr id="3" name="2 Marcador de contenido"/>
          <p:cNvSpPr>
            <a:spLocks noGrp="1"/>
          </p:cNvSpPr>
          <p:nvPr>
            <p:ph idx="1"/>
          </p:nvPr>
        </p:nvSpPr>
        <p:spPr/>
        <p:txBody>
          <a:bodyPr/>
          <a:lstStyle/>
          <a:p>
            <a:r>
              <a:rPr lang="en-US" b="1" dirty="0" smtClean="0"/>
              <a:t>IEEE </a:t>
            </a:r>
            <a:r>
              <a:rPr lang="en-US" b="1" dirty="0"/>
              <a:t>802.15.4 </a:t>
            </a:r>
            <a:r>
              <a:rPr lang="en-US" b="1" dirty="0" smtClean="0"/>
              <a:t>LR-WPAN</a:t>
            </a:r>
          </a:p>
          <a:p>
            <a:pPr lvl="1"/>
            <a:r>
              <a:rPr lang="en-US" dirty="0" smtClean="0"/>
              <a:t>Physical Access Control layer.</a:t>
            </a:r>
          </a:p>
          <a:p>
            <a:pPr lvl="1"/>
            <a:r>
              <a:rPr lang="en-US" dirty="0" smtClean="0"/>
              <a:t>Medium Access Control layer.</a:t>
            </a:r>
          </a:p>
          <a:p>
            <a:pPr lvl="1"/>
            <a:r>
              <a:rPr lang="en-US" dirty="0" smtClean="0"/>
              <a:t>Communication in the 868 to 915 MHZ and 2.4 GHz ISM bands.</a:t>
            </a:r>
          </a:p>
          <a:p>
            <a:pPr lvl="1"/>
            <a:r>
              <a:rPr lang="en-US" dirty="0" smtClean="0"/>
              <a:t>Data rates up to 250 kb/s.</a:t>
            </a:r>
          </a:p>
          <a:p>
            <a:r>
              <a:rPr lang="en-US" b="1" dirty="0" err="1" smtClean="0"/>
              <a:t>ZigBee</a:t>
            </a:r>
            <a:endParaRPr lang="en-US" b="1" dirty="0" smtClean="0"/>
          </a:p>
          <a:p>
            <a:pPr lvl="1"/>
            <a:r>
              <a:rPr lang="en-US" dirty="0" smtClean="0"/>
              <a:t>Builds on the 802.15.4.</a:t>
            </a:r>
          </a:p>
          <a:p>
            <a:pPr lvl="1"/>
            <a:r>
              <a:rPr lang="en-US" dirty="0" smtClean="0"/>
              <a:t>Application Support layer.</a:t>
            </a:r>
          </a:p>
          <a:p>
            <a:pPr lvl="1"/>
            <a:r>
              <a:rPr lang="en-US" dirty="0" smtClean="0"/>
              <a:t>Network/Security layer.</a:t>
            </a:r>
          </a:p>
          <a:p>
            <a:endParaRP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WSN </a:t>
            </a:r>
            <a:r>
              <a:rPr lang="es-ES" dirty="0" err="1" smtClean="0"/>
              <a:t>Topologies</a:t>
            </a:r>
            <a:endParaRPr lang="es-ES" dirty="0"/>
          </a:p>
        </p:txBody>
      </p:sp>
      <p:pic>
        <p:nvPicPr>
          <p:cNvPr id="4" name="Picture 2" descr="http://zone.ni.com/cms/images/devzone/tut/Network_Topologies.jpg"/>
          <p:cNvPicPr>
            <a:picLocks noChangeAspect="1" noChangeArrowheads="1"/>
          </p:cNvPicPr>
          <p:nvPr/>
        </p:nvPicPr>
        <p:blipFill>
          <a:blip r:embed="rId3" cstate="print"/>
          <a:srcRect/>
          <a:stretch>
            <a:fillRect/>
          </a:stretch>
        </p:blipFill>
        <p:spPr bwMode="auto">
          <a:xfrm>
            <a:off x="1381100" y="1928802"/>
            <a:ext cx="7464774" cy="3426942"/>
          </a:xfrm>
          <a:prstGeom prst="rect">
            <a:avLst/>
          </a:prstGeom>
          <a:noFill/>
        </p:spPr>
      </p:pic>
      <p:sp>
        <p:nvSpPr>
          <p:cNvPr id="6" name="5 CuadroTexto"/>
          <p:cNvSpPr txBox="1"/>
          <p:nvPr/>
        </p:nvSpPr>
        <p:spPr>
          <a:xfrm>
            <a:off x="4381496" y="5786454"/>
            <a:ext cx="4000528" cy="461665"/>
          </a:xfrm>
          <a:prstGeom prst="rect">
            <a:avLst/>
          </a:prstGeom>
          <a:noFill/>
        </p:spPr>
        <p:txBody>
          <a:bodyPr wrap="square" rtlCol="0">
            <a:spAutoFit/>
          </a:bodyPr>
          <a:lstStyle/>
          <a:p>
            <a:r>
              <a:rPr lang="en-US" sz="800" dirty="0" smtClean="0">
                <a:solidFill>
                  <a:srgbClr val="879B21"/>
                </a:solidFill>
                <a:latin typeface="+mn-lt"/>
              </a:rPr>
              <a:t>National Instruments</a:t>
            </a:r>
            <a:r>
              <a:rPr lang="en-US" sz="800" dirty="0" smtClean="0">
                <a:latin typeface="+mn-lt"/>
              </a:rPr>
              <a:t>.</a:t>
            </a:r>
            <a:r>
              <a:rPr lang="en-US" sz="800" dirty="0" smtClean="0">
                <a:solidFill>
                  <a:srgbClr val="879B21"/>
                </a:solidFill>
                <a:latin typeface="+mn-lt"/>
              </a:rPr>
              <a:t> </a:t>
            </a:r>
            <a:r>
              <a:rPr lang="en-US" sz="800" i="1" dirty="0" smtClean="0">
                <a:latin typeface="+mn-lt"/>
              </a:rPr>
              <a:t>Figure 3. WSN Network Topologies</a:t>
            </a:r>
            <a:r>
              <a:rPr lang="en-US" sz="800" dirty="0" smtClean="0">
                <a:latin typeface="+mn-lt"/>
              </a:rPr>
              <a:t>.“What is a Wireless Sensor Network? ”. </a:t>
            </a:r>
            <a:r>
              <a:rPr lang="en-US" sz="800" dirty="0" smtClean="0">
                <a:latin typeface="+mn-lt"/>
                <a:hlinkClick r:id="rId4"/>
              </a:rPr>
              <a:t>http://zone.ni.com/devzone/cda/tut/p/id/8707</a:t>
            </a:r>
            <a:r>
              <a:rPr lang="en-US" sz="800" dirty="0" smtClean="0">
                <a:latin typeface="+mn-lt"/>
              </a:rPr>
              <a:t>. Used by kind permission of National Instruments.</a:t>
            </a:r>
            <a:endParaRPr lang="es-ES" sz="800" dirty="0">
              <a:latin typeface="+mn-lt"/>
            </a:endParaRPr>
          </a:p>
        </p:txBody>
      </p:sp>
      <p:sp>
        <p:nvSpPr>
          <p:cNvPr id="7" name="6 CuadroTexto"/>
          <p:cNvSpPr txBox="1"/>
          <p:nvPr/>
        </p:nvSpPr>
        <p:spPr>
          <a:xfrm>
            <a:off x="7810520" y="5786454"/>
            <a:ext cx="1071570" cy="400110"/>
          </a:xfrm>
          <a:prstGeom prst="rect">
            <a:avLst/>
          </a:prstGeom>
          <a:noFill/>
        </p:spPr>
        <p:txBody>
          <a:bodyPr wrap="square" rtlCol="0">
            <a:spAutoFit/>
          </a:bodyPr>
          <a:lstStyle/>
          <a:p>
            <a:pPr algn="r"/>
            <a:r>
              <a:rPr lang="en-US" sz="2000" b="0" dirty="0" smtClean="0">
                <a:solidFill>
                  <a:srgbClr val="125864"/>
                </a:solidFill>
                <a:latin typeface="+mn-lt"/>
              </a:rPr>
              <a:t>[Ni]</a:t>
            </a:r>
            <a:endParaRPr lang="es-ES" sz="2000" b="0" dirty="0">
              <a:solidFill>
                <a:srgbClr val="125864"/>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Future</a:t>
            </a:r>
            <a:r>
              <a:rPr lang="es-ES" dirty="0" smtClean="0"/>
              <a:t> internet</a:t>
            </a:r>
            <a:endParaRPr lang="es-ES" dirty="0"/>
          </a:p>
        </p:txBody>
      </p:sp>
      <p:sp>
        <p:nvSpPr>
          <p:cNvPr id="3" name="2 Marcador de texto"/>
          <p:cNvSpPr>
            <a:spLocks noGrp="1"/>
          </p:cNvSpPr>
          <p:nvPr>
            <p:ph type="body" idx="1"/>
          </p:nvPr>
        </p:nvSpPr>
        <p:spPr/>
        <p:txBody>
          <a:bodyPr/>
          <a:lstStyle/>
          <a:p>
            <a:r>
              <a:rPr lang="es-ES" dirty="0" smtClean="0"/>
              <a:t>UNIT 1: </a:t>
            </a:r>
            <a:r>
              <a:rPr lang="es-ES" dirty="0" err="1" smtClean="0"/>
              <a:t>Introduction</a:t>
            </a:r>
            <a:r>
              <a:rPr lang="es-ES" dirty="0" smtClean="0"/>
              <a:t> </a:t>
            </a:r>
            <a:r>
              <a:rPr lang="es-ES" dirty="0" err="1" smtClean="0"/>
              <a:t>to</a:t>
            </a:r>
            <a:r>
              <a:rPr lang="es-ES" dirty="0" smtClean="0"/>
              <a:t> </a:t>
            </a:r>
            <a:r>
              <a:rPr dirty="0" err="1" smtClean="0"/>
              <a:t>U</a:t>
            </a:r>
            <a:r>
              <a:rPr lang="es-ES" dirty="0" err="1" smtClean="0"/>
              <a:t>biquitous</a:t>
            </a:r>
            <a:r>
              <a:rPr lang="es-ES" dirty="0" smtClean="0"/>
              <a:t> </a:t>
            </a:r>
            <a:r>
              <a:rPr dirty="0" err="1" smtClean="0"/>
              <a:t>S</a:t>
            </a:r>
            <a:r>
              <a:rPr lang="es-ES" dirty="0" err="1" smtClean="0"/>
              <a:t>ystems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Ubiquitous</a:t>
            </a:r>
            <a:r>
              <a:rPr lang="es-ES" dirty="0" smtClean="0"/>
              <a:t>/</a:t>
            </a:r>
            <a:r>
              <a:rPr lang="es-ES" dirty="0" err="1" smtClean="0"/>
              <a:t>pervasive</a:t>
            </a:r>
            <a:r>
              <a:rPr lang="es-ES" dirty="0" smtClean="0"/>
              <a:t> </a:t>
            </a:r>
            <a:r>
              <a:rPr lang="es-ES" dirty="0" err="1" smtClean="0"/>
              <a:t>computing</a:t>
            </a:r>
            <a:endParaRPr lang="es-ES" dirty="0"/>
          </a:p>
        </p:txBody>
      </p:sp>
      <p:sp>
        <p:nvSpPr>
          <p:cNvPr id="3" name="2 Marcador de texto"/>
          <p:cNvSpPr>
            <a:spLocks noGrp="1"/>
          </p:cNvSpPr>
          <p:nvPr>
            <p:ph type="body" idx="1"/>
          </p:nvPr>
        </p:nvSpPr>
        <p:spPr/>
        <p:txBody>
          <a:bodyPr/>
          <a:lstStyle/>
          <a:p>
            <a:r>
              <a:rPr lang="es-ES" dirty="0" smtClean="0"/>
              <a:t>UNIT 1: </a:t>
            </a:r>
            <a:r>
              <a:rPr lang="en-US" dirty="0" smtClean="0"/>
              <a:t>Introduction</a:t>
            </a:r>
            <a:r>
              <a:rPr lang="es-ES" dirty="0" smtClean="0"/>
              <a:t> </a:t>
            </a:r>
            <a:r>
              <a:rPr lang="es-ES" dirty="0" err="1" smtClean="0"/>
              <a:t>to</a:t>
            </a:r>
            <a:r>
              <a:rPr lang="es-ES" dirty="0" smtClean="0"/>
              <a:t> </a:t>
            </a:r>
            <a:r>
              <a:rPr lang="es-ES" dirty="0" err="1" smtClean="0"/>
              <a:t>Ubiquitous</a:t>
            </a:r>
            <a:r>
              <a:rPr lang="es-ES" dirty="0" smtClean="0"/>
              <a:t> </a:t>
            </a:r>
            <a:r>
              <a:rPr dirty="0" err="1" smtClean="0"/>
              <a:t>S</a:t>
            </a:r>
            <a:r>
              <a:rPr lang="es-ES" dirty="0" err="1" smtClean="0"/>
              <a:t>ystems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Future</a:t>
            </a:r>
            <a:r>
              <a:rPr lang="es-ES" dirty="0" smtClean="0"/>
              <a:t> Internet</a:t>
            </a:r>
            <a:endParaRPr lang="es-ES" dirty="0"/>
          </a:p>
        </p:txBody>
      </p:sp>
      <p:pic>
        <p:nvPicPr>
          <p:cNvPr id="2052" name="Picture 4"/>
          <p:cNvPicPr>
            <a:picLocks noChangeAspect="1" noChangeArrowheads="1"/>
          </p:cNvPicPr>
          <p:nvPr/>
        </p:nvPicPr>
        <p:blipFill>
          <a:blip r:embed="rId3" cstate="print"/>
          <a:srcRect/>
          <a:stretch>
            <a:fillRect/>
          </a:stretch>
        </p:blipFill>
        <p:spPr bwMode="auto">
          <a:xfrm>
            <a:off x="1309662" y="1571612"/>
            <a:ext cx="7381875" cy="459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Future Network Infrastructure </a:t>
            </a:r>
            <a:endParaRPr lang="es-ES" dirty="0"/>
          </a:p>
        </p:txBody>
      </p:sp>
      <p:sp>
        <p:nvSpPr>
          <p:cNvPr id="3" name="2 Marcador de contenido"/>
          <p:cNvSpPr>
            <a:spLocks noGrp="1"/>
          </p:cNvSpPr>
          <p:nvPr>
            <p:ph idx="1"/>
          </p:nvPr>
        </p:nvSpPr>
        <p:spPr/>
        <p:txBody>
          <a:bodyPr/>
          <a:lstStyle/>
          <a:p>
            <a:r>
              <a:rPr lang="en-US" dirty="0"/>
              <a:t>Based on </a:t>
            </a:r>
            <a:r>
              <a:rPr lang="en-US" dirty="0" smtClean="0"/>
              <a:t>an </a:t>
            </a:r>
            <a:r>
              <a:rPr lang="en-US" dirty="0"/>
              <a:t>ubiquitous, high-capacity network.</a:t>
            </a:r>
          </a:p>
          <a:p>
            <a:pPr>
              <a:buFont typeface="Wingdings" pitchFamily="2" charset="2"/>
              <a:buChar char="Ø"/>
            </a:pPr>
            <a:endParaRPr lang="en-US" dirty="0"/>
          </a:p>
          <a:p>
            <a:r>
              <a:rPr lang="en-US" dirty="0"/>
              <a:t>The network will provide us with communication services in a way that will be both transparent and user-focused.</a:t>
            </a:r>
          </a:p>
          <a:p>
            <a:pPr>
              <a:buFont typeface="Wingdings" pitchFamily="2" charset="2"/>
              <a:buChar char="Ø"/>
            </a:pPr>
            <a:endParaRPr lang="en-US" dirty="0"/>
          </a:p>
          <a:p>
            <a:r>
              <a:rPr lang="en-US" dirty="0"/>
              <a:t>Its network infrastructures will provide mass services while adhering to </a:t>
            </a:r>
            <a:r>
              <a:rPr lang="en-US" dirty="0" smtClean="0"/>
              <a:t>security and </a:t>
            </a:r>
            <a:r>
              <a:rPr lang="en-US" dirty="0"/>
              <a:t>privacy </a:t>
            </a:r>
            <a:r>
              <a:rPr lang="en-US" dirty="0" smtClean="0"/>
              <a:t>standards as well as with keeping </a:t>
            </a:r>
            <a:r>
              <a:rPr lang="en-US" dirty="0"/>
              <a:t>context and </a:t>
            </a:r>
            <a:r>
              <a:rPr lang="en-US" dirty="0" smtClean="0"/>
              <a:t>personalization </a:t>
            </a:r>
            <a:r>
              <a:rPr lang="en-US" dirty="0"/>
              <a:t>in mind for each case.</a:t>
            </a:r>
          </a:p>
          <a:p>
            <a:pPr>
              <a:buFont typeface="Wingdings" pitchFamily="2" charset="2"/>
              <a:buChar char="Ø"/>
            </a:pPr>
            <a:endParaRPr lang="en-US" dirty="0"/>
          </a:p>
          <a:p>
            <a:r>
              <a:rPr lang="en-US" dirty="0"/>
              <a:t>The network will </a:t>
            </a:r>
            <a:r>
              <a:rPr lang="en-US" dirty="0" smtClean="0"/>
              <a:t>allow the Internet </a:t>
            </a:r>
            <a:r>
              <a:rPr lang="en-US" dirty="0"/>
              <a:t>of the Future by </a:t>
            </a:r>
            <a:r>
              <a:rPr lang="en-US" dirty="0" smtClean="0"/>
              <a:t>bridging the </a:t>
            </a:r>
            <a:r>
              <a:rPr lang="en-US" dirty="0"/>
              <a:t>gap </a:t>
            </a:r>
            <a:r>
              <a:rPr lang="en-US" dirty="0" smtClean="0"/>
              <a:t>between </a:t>
            </a:r>
            <a:r>
              <a:rPr lang="en-US" dirty="0"/>
              <a:t>the digital and non-digital worlds. </a:t>
            </a:r>
            <a:endParaRP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What is the Internet of People?</a:t>
            </a:r>
            <a:endParaRPr lang="es-ES" dirty="0"/>
          </a:p>
        </p:txBody>
      </p:sp>
      <p:sp>
        <p:nvSpPr>
          <p:cNvPr id="3" name="2 Marcador de contenido"/>
          <p:cNvSpPr>
            <a:spLocks noGrp="1"/>
          </p:cNvSpPr>
          <p:nvPr>
            <p:ph idx="1"/>
          </p:nvPr>
        </p:nvSpPr>
        <p:spPr/>
        <p:txBody>
          <a:bodyPr/>
          <a:lstStyle/>
          <a:p>
            <a:r>
              <a:rPr b="1" smtClean="0"/>
              <a:t>Definitions</a:t>
            </a:r>
          </a:p>
          <a:p>
            <a:pPr>
              <a:buNone/>
            </a:pPr>
            <a:endParaRPr sz="1400" b="1" smtClean="0"/>
          </a:p>
          <a:p>
            <a:pPr lvl="1"/>
            <a:r>
              <a:rPr altLang="zh-CN" sz="2200" smtClean="0">
                <a:ea typeface="宋体" pitchFamily="2" charset="-122"/>
              </a:rPr>
              <a:t> (1) </a:t>
            </a:r>
            <a:r>
              <a:rPr lang="en-US" altLang="zh-CN" sz="2200" dirty="0" smtClean="0"/>
              <a:t>A</a:t>
            </a:r>
            <a:r>
              <a:rPr lang="en-US" sz="2200" dirty="0" smtClean="0"/>
              <a:t> hyper-connected society, in which the option to communicate with others will be not only permanent and universal, but also available through different kinds of media and by using numerous devices.</a:t>
            </a:r>
            <a:endParaRPr lang="en-US" altLang="zh-CN" sz="2200" dirty="0" smtClean="0">
              <a:ea typeface="宋体" pitchFamily="2" charset="-122"/>
            </a:endParaRPr>
          </a:p>
          <a:p>
            <a:pPr lvl="1" algn="r">
              <a:buNone/>
            </a:pPr>
            <a:r>
              <a:rPr lang="en-US" altLang="zh-CN" sz="2200" dirty="0" smtClean="0">
                <a:ea typeface="宋体" pitchFamily="2" charset="-122"/>
              </a:rPr>
              <a:t>	Telefónica</a:t>
            </a:r>
          </a:p>
          <a:p>
            <a:pPr lvl="1" algn="r">
              <a:buNone/>
            </a:pPr>
            <a:endParaRPr lang="en-US" altLang="zh-CN" sz="2200" dirty="0" smtClean="0">
              <a:ea typeface="宋体" pitchFamily="2" charset="-122"/>
            </a:endParaRPr>
          </a:p>
          <a:p>
            <a:pPr lvl="1"/>
            <a:r>
              <a:rPr lang="en-US" altLang="zh-CN" sz="2200" dirty="0" smtClean="0">
                <a:ea typeface="宋体" pitchFamily="2" charset="-122"/>
              </a:rPr>
              <a:t> (2)</a:t>
            </a:r>
            <a:r>
              <a:rPr lang="en-US" sz="2200" dirty="0" smtClean="0"/>
              <a:t> Communication services will support one-to-one, one-to-many and many-to-many forms of communication, combining voice, text, images, video, telepresence, 3D video and even holograms, and allowing the above methods to complement one another.</a:t>
            </a:r>
            <a:r>
              <a:rPr lang="en-US" altLang="zh-CN" sz="2200" dirty="0" smtClean="0">
                <a:ea typeface="宋体" pitchFamily="2" charset="-122"/>
              </a:rPr>
              <a:t>                                                              </a:t>
            </a:r>
          </a:p>
          <a:p>
            <a:pPr lvl="1" algn="r">
              <a:buNone/>
            </a:pPr>
            <a:r>
              <a:rPr lang="en-US" altLang="zh-CN" sz="2200" dirty="0" smtClean="0">
                <a:ea typeface="宋体" pitchFamily="2" charset="-122"/>
              </a:rPr>
              <a:t>Telefónica</a:t>
            </a:r>
            <a:endParaRPr lang="en-US" altLang="zh-CN" sz="2200" dirty="0">
              <a:ea typeface="宋体" pitchFamily="2" charset="-122"/>
            </a:endParaRPr>
          </a:p>
          <a:p>
            <a:endParaRPr smtClean="0"/>
          </a:p>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What is the Internet of Contents and Knowledge?</a:t>
            </a:r>
            <a:endParaRPr lang="es-ES" dirty="0"/>
          </a:p>
        </p:txBody>
      </p:sp>
      <p:sp>
        <p:nvSpPr>
          <p:cNvPr id="3" name="2 Marcador de contenido"/>
          <p:cNvSpPr>
            <a:spLocks noGrp="1"/>
          </p:cNvSpPr>
          <p:nvPr>
            <p:ph idx="1"/>
          </p:nvPr>
        </p:nvSpPr>
        <p:spPr/>
        <p:txBody>
          <a:bodyPr/>
          <a:lstStyle/>
          <a:p>
            <a:pPr>
              <a:buNone/>
            </a:pPr>
            <a:endParaRPr altLang="zh-CN" b="1" smtClean="0"/>
          </a:p>
          <a:p>
            <a:pPr>
              <a:buNone/>
            </a:pPr>
            <a:r>
              <a:rPr altLang="zh-CN" b="1" smtClean="0"/>
              <a:t>Definition</a:t>
            </a:r>
            <a:endParaRPr altLang="zh-CN" b="1"/>
          </a:p>
          <a:p>
            <a:endParaRPr altLang="zh-CN" smtClean="0"/>
          </a:p>
          <a:p>
            <a:r>
              <a:rPr lang="en-US" altLang="zh-CN" dirty="0" smtClean="0"/>
              <a:t>The </a:t>
            </a:r>
            <a:r>
              <a:rPr lang="en-US" dirty="0"/>
              <a:t>access by advanced search means and </a:t>
            </a:r>
            <a:r>
              <a:rPr lang="en-US" dirty="0" smtClean="0"/>
              <a:t>the interaction </a:t>
            </a:r>
            <a:r>
              <a:rPr lang="en-US" dirty="0"/>
              <a:t>with multimedia </a:t>
            </a:r>
            <a:r>
              <a:rPr lang="en-US" dirty="0" smtClean="0"/>
              <a:t>content (for example, 3D </a:t>
            </a:r>
            <a:r>
              <a:rPr lang="en-US" dirty="0"/>
              <a:t>and Virtual </a:t>
            </a:r>
            <a:r>
              <a:rPr lang="en-US" dirty="0" smtClean="0"/>
              <a:t>Reality). </a:t>
            </a:r>
            <a:r>
              <a:rPr lang="en-US" dirty="0"/>
              <a:t>This can then be created and manipulated by professionals and non-professionals for distribution and sharing everywhere, on any terminal.</a:t>
            </a:r>
            <a:endParaRPr lang="en-US" altLang="zh-CN" dirty="0">
              <a:ea typeface="宋体" pitchFamily="2" charset="-122"/>
            </a:endParaRPr>
          </a:p>
          <a:p>
            <a:pPr algn="r">
              <a:lnSpc>
                <a:spcPct val="90000"/>
              </a:lnSpc>
              <a:spcBef>
                <a:spcPct val="20000"/>
              </a:spcBef>
              <a:buClr>
                <a:schemeClr val="tx2"/>
              </a:buClr>
              <a:buSzPct val="115000"/>
              <a:buNone/>
            </a:pPr>
            <a:r>
              <a:rPr lang="en-US" altLang="zh-CN" dirty="0" smtClean="0">
                <a:ea typeface="宋体" pitchFamily="2" charset="-122"/>
              </a:rPr>
              <a:t>[</a:t>
            </a:r>
            <a:r>
              <a:rPr lang="en-US" altLang="zh-CN" dirty="0" err="1" smtClean="0">
                <a:ea typeface="宋体" pitchFamily="2" charset="-122"/>
              </a:rPr>
              <a:t>AtosCon</a:t>
            </a:r>
            <a:r>
              <a:rPr lang="en-US" altLang="zh-CN" dirty="0" smtClean="0">
                <a:ea typeface="宋体" pitchFamily="2" charset="-122"/>
              </a:rPr>
              <a:t>]</a:t>
            </a:r>
            <a:endParaRPr lang="en-US" altLang="zh-CN" sz="1400" dirty="0">
              <a:ea typeface="宋体" pitchFamily="2" charset="-122"/>
            </a:endParaRPr>
          </a:p>
          <a:p>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What is the Internet of Things?</a:t>
            </a:r>
            <a:endParaRPr lang="es-ES" dirty="0"/>
          </a:p>
        </p:txBody>
      </p:sp>
      <p:sp>
        <p:nvSpPr>
          <p:cNvPr id="3" name="2 Marcador de contenido"/>
          <p:cNvSpPr>
            <a:spLocks noGrp="1"/>
          </p:cNvSpPr>
          <p:nvPr>
            <p:ph idx="1"/>
          </p:nvPr>
        </p:nvSpPr>
        <p:spPr/>
        <p:txBody>
          <a:bodyPr/>
          <a:lstStyle/>
          <a:p>
            <a:r>
              <a:rPr sz="2000" b="1" smtClean="0"/>
              <a:t>Definitions</a:t>
            </a:r>
          </a:p>
          <a:p>
            <a:pPr>
              <a:buNone/>
            </a:pPr>
            <a:endParaRPr sz="2000" b="1" smtClean="0"/>
          </a:p>
          <a:p>
            <a:pPr lvl="1"/>
            <a:r>
              <a:rPr altLang="zh-CN" sz="2000" smtClean="0">
                <a:ea typeface="宋体" pitchFamily="2" charset="-122"/>
              </a:rPr>
              <a:t> (1) </a:t>
            </a:r>
            <a:r>
              <a:rPr lang="en-US" altLang="zh-CN" sz="2000" dirty="0" smtClean="0">
                <a:ea typeface="宋体" pitchFamily="2" charset="-122"/>
              </a:rPr>
              <a:t>The Internet of Things, also called The Internet of Objects, refers to a network among objects that will usually be wireless and self-configuring, such as household appliances.</a:t>
            </a:r>
          </a:p>
          <a:p>
            <a:pPr lvl="1" algn="r">
              <a:buNone/>
            </a:pPr>
            <a:r>
              <a:rPr lang="en-US" altLang="zh-CN" sz="2000" dirty="0" smtClean="0">
                <a:ea typeface="宋体" pitchFamily="2" charset="-122"/>
              </a:rPr>
              <a:t>	[</a:t>
            </a:r>
            <a:r>
              <a:rPr lang="en-US" altLang="zh-CN" sz="2000" dirty="0" err="1" smtClean="0">
                <a:ea typeface="宋体" pitchFamily="2" charset="-122"/>
              </a:rPr>
              <a:t>WikIoT</a:t>
            </a:r>
            <a:r>
              <a:rPr lang="en-US" altLang="zh-CN" sz="2000" dirty="0" smtClean="0">
                <a:ea typeface="宋体" pitchFamily="2" charset="-122"/>
              </a:rPr>
              <a:t>]</a:t>
            </a:r>
          </a:p>
          <a:p>
            <a:pPr lvl="1" algn="r">
              <a:buNone/>
            </a:pPr>
            <a:endParaRPr lang="en-US" altLang="zh-CN" sz="2000" dirty="0" smtClean="0">
              <a:ea typeface="宋体" pitchFamily="2" charset="-122"/>
            </a:endParaRPr>
          </a:p>
          <a:p>
            <a:pPr lvl="1"/>
            <a:r>
              <a:rPr lang="en-US" altLang="zh-CN" sz="2000" dirty="0" smtClean="0">
                <a:ea typeface="宋体" pitchFamily="2" charset="-122"/>
              </a:rPr>
              <a:t> (2) By embedding short-range mobile transceivers into a wide array of gadgets and everyday items, enabling new forms of communication between people and things, and among things themselves.</a:t>
            </a:r>
            <a:endParaRPr lang="en-US" altLang="zh-CN" sz="2000" dirty="0">
              <a:ea typeface="宋体" pitchFamily="2" charset="-122"/>
            </a:endParaRPr>
          </a:p>
          <a:p>
            <a:pPr algn="r">
              <a:spcBef>
                <a:spcPct val="20000"/>
              </a:spcBef>
              <a:buClr>
                <a:schemeClr val="tx2"/>
              </a:buClr>
              <a:buSzPct val="115000"/>
              <a:buNone/>
            </a:pPr>
            <a:r>
              <a:rPr lang="en-US" altLang="zh-CN" sz="2000" dirty="0">
                <a:ea typeface="宋体" pitchFamily="2" charset="-122"/>
              </a:rPr>
              <a:t>                                                              </a:t>
            </a:r>
            <a:r>
              <a:rPr lang="en-US" altLang="zh-CN" sz="2000" dirty="0" smtClean="0">
                <a:ea typeface="宋体" pitchFamily="2" charset="-122"/>
              </a:rPr>
              <a:t>[WSIS 2005]</a:t>
            </a:r>
            <a:endParaRPr lang="en-US" altLang="zh-CN" sz="2000" dirty="0">
              <a:ea typeface="宋体" pitchFamily="2" charset="-122"/>
            </a:endParaRPr>
          </a:p>
          <a:p>
            <a:endParaRPr smtClean="0"/>
          </a:p>
          <a:p>
            <a:pPr>
              <a:buNone/>
            </a:pPr>
            <a:r>
              <a:rPr lang="en-US" sz="2000" dirty="0"/>
              <a:t>For more information: [</a:t>
            </a:r>
            <a:r>
              <a:rPr lang="en-US" sz="2000" dirty="0" err="1"/>
              <a:t>Rdiego</a:t>
            </a:r>
            <a:r>
              <a:rPr lang="en-US" sz="20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What is the Internet of Things?</a:t>
            </a:r>
            <a:endParaRPr lang="es-ES" dirty="0"/>
          </a:p>
        </p:txBody>
      </p:sp>
      <p:sp>
        <p:nvSpPr>
          <p:cNvPr id="3" name="2 Marcador de contenido"/>
          <p:cNvSpPr>
            <a:spLocks noGrp="1"/>
          </p:cNvSpPr>
          <p:nvPr>
            <p:ph idx="1"/>
          </p:nvPr>
        </p:nvSpPr>
        <p:spPr/>
        <p:txBody>
          <a:bodyPr/>
          <a:lstStyle/>
          <a:p>
            <a:r>
              <a:rPr sz="2200" b="1" smtClean="0"/>
              <a:t>Definitions</a:t>
            </a:r>
          </a:p>
          <a:p>
            <a:pPr>
              <a:buNone/>
            </a:pPr>
            <a:endParaRPr sz="2200" b="1" smtClean="0"/>
          </a:p>
          <a:p>
            <a:pPr lvl="1"/>
            <a:r>
              <a:rPr altLang="zh-CN" sz="2200" smtClean="0">
                <a:ea typeface="宋体" pitchFamily="2" charset="-122"/>
              </a:rPr>
              <a:t> (3) </a:t>
            </a:r>
            <a:r>
              <a:rPr lang="en-US" altLang="zh-CN" sz="2200" dirty="0" smtClean="0">
                <a:ea typeface="宋体" pitchFamily="2" charset="-122"/>
              </a:rPr>
              <a:t>The term "Internet of Things" has come to describe a number of technologies and research disciplines that enable the Internet to reach out into the real world of physical objects. </a:t>
            </a:r>
          </a:p>
          <a:p>
            <a:pPr lvl="1" algn="r">
              <a:buNone/>
            </a:pPr>
            <a:r>
              <a:rPr lang="en-US" altLang="zh-CN" sz="2200" dirty="0" smtClean="0">
                <a:ea typeface="宋体" pitchFamily="2" charset="-122"/>
              </a:rPr>
              <a:t>	 </a:t>
            </a:r>
            <a:r>
              <a:rPr lang="en-US" altLang="zh-CN" sz="2200" dirty="0" err="1" smtClean="0">
                <a:ea typeface="宋体" pitchFamily="2" charset="-122"/>
              </a:rPr>
              <a:t>IoT</a:t>
            </a:r>
            <a:r>
              <a:rPr lang="en-US" altLang="zh-CN" sz="2200" dirty="0" smtClean="0">
                <a:ea typeface="宋体" pitchFamily="2" charset="-122"/>
              </a:rPr>
              <a:t> 2008</a:t>
            </a:r>
          </a:p>
          <a:p>
            <a:pPr lvl="1" algn="r">
              <a:buNone/>
            </a:pPr>
            <a:endParaRPr lang="en-US" altLang="zh-CN" sz="2200" dirty="0" smtClean="0">
              <a:ea typeface="宋体" pitchFamily="2" charset="-122"/>
            </a:endParaRPr>
          </a:p>
          <a:p>
            <a:pPr lvl="1"/>
            <a:r>
              <a:rPr lang="en-US" altLang="zh-CN" sz="2200" dirty="0" smtClean="0">
                <a:ea typeface="宋体" pitchFamily="2" charset="-122"/>
              </a:rPr>
              <a:t> (4) “Things having identities and virtual personalities operating in smart spaces using intelligent interfaces to connect and communicate within social, environmental, and user contexts”.</a:t>
            </a:r>
            <a:endParaRPr lang="en-US" altLang="zh-CN" sz="2200" dirty="0">
              <a:ea typeface="宋体" pitchFamily="2" charset="-122"/>
            </a:endParaRPr>
          </a:p>
          <a:p>
            <a:pPr algn="r">
              <a:spcBef>
                <a:spcPct val="20000"/>
              </a:spcBef>
              <a:buClr>
                <a:schemeClr val="tx2"/>
              </a:buClr>
              <a:buSzPct val="115000"/>
              <a:buNone/>
            </a:pPr>
            <a:r>
              <a:rPr lang="en-US" altLang="zh-CN" sz="2200" dirty="0">
                <a:ea typeface="宋体" pitchFamily="2" charset="-122"/>
              </a:rPr>
              <a:t> </a:t>
            </a:r>
            <a:r>
              <a:rPr lang="en-US" altLang="zh-CN" sz="2200" dirty="0" err="1">
                <a:ea typeface="宋体" pitchFamily="2" charset="-122"/>
              </a:rPr>
              <a:t>IoT</a:t>
            </a:r>
            <a:r>
              <a:rPr lang="en-US" altLang="zh-CN" sz="2200" dirty="0">
                <a:ea typeface="宋体" pitchFamily="2" charset="-122"/>
              </a:rPr>
              <a:t> in 2020</a:t>
            </a:r>
          </a:p>
          <a:p>
            <a:endParaRPr smtClean="0"/>
          </a:p>
          <a:p>
            <a:pPr>
              <a:buNone/>
            </a:pPr>
            <a:r>
              <a:rPr sz="2000" smtClean="0"/>
              <a:t>For more information: [R</a:t>
            </a:r>
            <a:r>
              <a:rPr lang="en-US" sz="2000" dirty="0" smtClean="0"/>
              <a:t>d</a:t>
            </a:r>
            <a:r>
              <a:rPr sz="2000" smtClean="0"/>
              <a:t>iego]</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What is the Internet of Things?</a:t>
            </a:r>
            <a:endParaRPr lang="es-ES" dirty="0"/>
          </a:p>
        </p:txBody>
      </p:sp>
      <p:sp>
        <p:nvSpPr>
          <p:cNvPr id="3" name="2 Marcador de contenido"/>
          <p:cNvSpPr>
            <a:spLocks noGrp="1"/>
          </p:cNvSpPr>
          <p:nvPr>
            <p:ph idx="1"/>
          </p:nvPr>
        </p:nvSpPr>
        <p:spPr/>
        <p:txBody>
          <a:bodyPr/>
          <a:lstStyle/>
          <a:p>
            <a:r>
              <a:rPr sz="2800" b="1" smtClean="0"/>
              <a:t>History</a:t>
            </a:r>
          </a:p>
          <a:p>
            <a:pPr lvl="1"/>
            <a:r>
              <a:rPr lang="en-US" altLang="zh-CN" sz="2200" b="1" dirty="0" smtClean="0">
                <a:ea typeface="宋体" pitchFamily="2" charset="-122"/>
              </a:rPr>
              <a:t>1997</a:t>
            </a:r>
            <a:r>
              <a:rPr lang="en-US" altLang="zh-CN" sz="2200" dirty="0" smtClean="0">
                <a:ea typeface="宋体" pitchFamily="2" charset="-122"/>
              </a:rPr>
              <a:t>, </a:t>
            </a:r>
            <a:r>
              <a:rPr lang="en-US" altLang="zh-CN" sz="2200" dirty="0">
                <a:ea typeface="宋体" pitchFamily="2" charset="-122"/>
              </a:rPr>
              <a:t>“The Internet of Things” is the seventh in the series of </a:t>
            </a:r>
            <a:r>
              <a:rPr lang="en-US" altLang="zh-CN" sz="2200" dirty="0" smtClean="0">
                <a:ea typeface="宋体" pitchFamily="2" charset="-122"/>
              </a:rPr>
              <a:t>ITU  </a:t>
            </a:r>
            <a:r>
              <a:rPr lang="en-US" altLang="zh-CN" sz="2200" dirty="0">
                <a:ea typeface="宋体" pitchFamily="2" charset="-122"/>
              </a:rPr>
              <a:t>Internet Reports originally launched in 1997 under the </a:t>
            </a:r>
            <a:r>
              <a:rPr lang="en-US" altLang="zh-CN" sz="2200" dirty="0" smtClean="0">
                <a:ea typeface="宋体" pitchFamily="2" charset="-122"/>
              </a:rPr>
              <a:t>title </a:t>
            </a:r>
            <a:r>
              <a:rPr lang="en-US" altLang="zh-CN" sz="2200" b="1" dirty="0" smtClean="0">
                <a:solidFill>
                  <a:srgbClr val="798B1D"/>
                </a:solidFill>
                <a:ea typeface="宋体" pitchFamily="2" charset="-122"/>
              </a:rPr>
              <a:t>“Challenges </a:t>
            </a:r>
            <a:r>
              <a:rPr lang="en-US" altLang="zh-CN" sz="2200" b="1" dirty="0">
                <a:solidFill>
                  <a:srgbClr val="798B1D"/>
                </a:solidFill>
                <a:ea typeface="宋体" pitchFamily="2" charset="-122"/>
              </a:rPr>
              <a:t>to the Network</a:t>
            </a:r>
            <a:r>
              <a:rPr lang="en-US" altLang="zh-CN" sz="2200" b="1" dirty="0" smtClean="0">
                <a:solidFill>
                  <a:srgbClr val="798B1D"/>
                </a:solidFill>
                <a:ea typeface="宋体" pitchFamily="2" charset="-122"/>
              </a:rPr>
              <a:t>”.</a:t>
            </a:r>
          </a:p>
          <a:p>
            <a:pPr lvl="1"/>
            <a:r>
              <a:rPr lang="en-US" altLang="zh-CN" sz="2200" b="1" dirty="0" smtClean="0">
                <a:ea typeface="宋体" pitchFamily="2" charset="-122"/>
              </a:rPr>
              <a:t>1999</a:t>
            </a:r>
            <a:r>
              <a:rPr lang="en-US" altLang="zh-CN" sz="2200" dirty="0">
                <a:ea typeface="宋体" pitchFamily="2" charset="-122"/>
              </a:rPr>
              <a:t>, Auto-ID Center founded in </a:t>
            </a:r>
            <a:r>
              <a:rPr lang="en-US" altLang="zh-CN" sz="2200" dirty="0" smtClean="0">
                <a:ea typeface="宋体" pitchFamily="2" charset="-122"/>
              </a:rPr>
              <a:t>MIT</a:t>
            </a:r>
          </a:p>
          <a:p>
            <a:pPr lvl="1"/>
            <a:r>
              <a:rPr lang="en-US" altLang="zh-CN" sz="2200" b="1" dirty="0" smtClean="0">
                <a:ea typeface="宋体" pitchFamily="2" charset="-122"/>
              </a:rPr>
              <a:t>2003</a:t>
            </a:r>
            <a:r>
              <a:rPr lang="en-US" altLang="zh-CN" sz="2200" dirty="0">
                <a:ea typeface="宋体" pitchFamily="2" charset="-122"/>
              </a:rPr>
              <a:t>, EPC Global founded in </a:t>
            </a:r>
            <a:r>
              <a:rPr lang="en-US" altLang="zh-CN" sz="2200" dirty="0" smtClean="0">
                <a:ea typeface="宋体" pitchFamily="2" charset="-122"/>
              </a:rPr>
              <a:t>MIT</a:t>
            </a:r>
            <a:r>
              <a:rPr lang="en-US" altLang="zh-CN" sz="2200" dirty="0">
                <a:ea typeface="宋体" pitchFamily="2" charset="-122"/>
              </a:rPr>
              <a:t>	</a:t>
            </a:r>
            <a:endParaRPr lang="en-US" altLang="zh-CN" sz="2200" dirty="0" smtClean="0">
              <a:ea typeface="宋体" pitchFamily="2" charset="-122"/>
            </a:endParaRPr>
          </a:p>
          <a:p>
            <a:pPr lvl="1"/>
            <a:r>
              <a:rPr lang="en-US" altLang="zh-CN" sz="2200" b="1" dirty="0" smtClean="0">
                <a:ea typeface="宋体" pitchFamily="2" charset="-122"/>
              </a:rPr>
              <a:t>2005</a:t>
            </a:r>
            <a:r>
              <a:rPr lang="en-US" altLang="zh-CN" sz="2200" dirty="0">
                <a:ea typeface="宋体" pitchFamily="2" charset="-122"/>
              </a:rPr>
              <a:t>, Four important technologies of the internet of things </a:t>
            </a:r>
            <a:r>
              <a:rPr lang="en-US" altLang="zh-CN" sz="2200" dirty="0" smtClean="0">
                <a:ea typeface="宋体" pitchFamily="2" charset="-122"/>
              </a:rPr>
              <a:t>was proposed </a:t>
            </a:r>
            <a:r>
              <a:rPr lang="en-US" altLang="zh-CN" sz="2200" dirty="0">
                <a:ea typeface="宋体" pitchFamily="2" charset="-122"/>
              </a:rPr>
              <a:t>in WSIS conference</a:t>
            </a:r>
            <a:r>
              <a:rPr lang="en-US" altLang="zh-CN" sz="2200" dirty="0" smtClean="0">
                <a:ea typeface="宋体" pitchFamily="2" charset="-122"/>
              </a:rPr>
              <a:t>.</a:t>
            </a:r>
          </a:p>
          <a:p>
            <a:pPr lvl="1"/>
            <a:r>
              <a:rPr lang="en-US" altLang="zh-CN" sz="2200" b="1" dirty="0" smtClean="0">
                <a:ea typeface="宋体" pitchFamily="2" charset="-122"/>
              </a:rPr>
              <a:t>2008</a:t>
            </a:r>
            <a:r>
              <a:rPr lang="en-US" altLang="zh-CN" sz="2200" dirty="0">
                <a:ea typeface="宋体" pitchFamily="2" charset="-122"/>
              </a:rPr>
              <a:t>, First international conference of internet of things: The </a:t>
            </a:r>
            <a:r>
              <a:rPr lang="en-US" altLang="zh-CN" sz="2200" dirty="0" smtClean="0">
                <a:ea typeface="宋体" pitchFamily="2" charset="-122"/>
              </a:rPr>
              <a:t>IOT 2008 </a:t>
            </a:r>
            <a:r>
              <a:rPr lang="en-US" altLang="zh-CN" sz="2200" dirty="0">
                <a:ea typeface="宋体" pitchFamily="2" charset="-122"/>
              </a:rPr>
              <a:t>was held at Zurich.</a:t>
            </a:r>
          </a:p>
          <a:p>
            <a:pPr lvl="1"/>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pPr eaLnBrk="1" hangingPunct="1">
              <a:defRPr/>
            </a:pPr>
            <a:r>
              <a:rPr lang="en-US" altLang="zh-CN" dirty="0" smtClean="0">
                <a:ea typeface="宋体" charset="-122"/>
              </a:rPr>
              <a:t>What is the Internet of Things?</a:t>
            </a:r>
          </a:p>
        </p:txBody>
      </p:sp>
      <p:pic>
        <p:nvPicPr>
          <p:cNvPr id="8195" name="图片 5" descr="A new dimension.bmp"/>
          <p:cNvPicPr>
            <a:picLocks noChangeAspect="1"/>
          </p:cNvPicPr>
          <p:nvPr/>
        </p:nvPicPr>
        <p:blipFill>
          <a:blip r:embed="rId3" cstate="print"/>
          <a:srcRect/>
          <a:stretch>
            <a:fillRect/>
          </a:stretch>
        </p:blipFill>
        <p:spPr bwMode="auto">
          <a:xfrm>
            <a:off x="2360711" y="2428868"/>
            <a:ext cx="5729437" cy="3929090"/>
          </a:xfrm>
          <a:prstGeom prst="rect">
            <a:avLst/>
          </a:prstGeom>
          <a:noFill/>
          <a:ln w="9525">
            <a:noFill/>
            <a:miter lim="800000"/>
            <a:headEnd/>
            <a:tailEnd/>
          </a:ln>
        </p:spPr>
      </p:pic>
      <p:sp>
        <p:nvSpPr>
          <p:cNvPr id="8196" name="Text Box 97"/>
          <p:cNvSpPr txBox="1">
            <a:spLocks noChangeArrowheads="1"/>
          </p:cNvSpPr>
          <p:nvPr/>
        </p:nvSpPr>
        <p:spPr bwMode="auto">
          <a:xfrm>
            <a:off x="309530" y="1571612"/>
            <a:ext cx="9328150" cy="830997"/>
          </a:xfrm>
          <a:prstGeom prst="rect">
            <a:avLst/>
          </a:prstGeom>
          <a:noFill/>
          <a:ln w="9525" algn="ctr">
            <a:noFill/>
            <a:miter lim="800000"/>
            <a:headEnd/>
            <a:tailEnd/>
          </a:ln>
        </p:spPr>
        <p:txBody>
          <a:bodyPr>
            <a:spAutoFit/>
          </a:bodyPr>
          <a:lstStyle/>
          <a:p>
            <a:r>
              <a:rPr lang="en-US" altLang="zh-CN" i="1" dirty="0" smtClean="0">
                <a:solidFill>
                  <a:srgbClr val="125864"/>
                </a:solidFill>
                <a:ea typeface="宋体" pitchFamily="2" charset="-122"/>
              </a:rPr>
              <a:t>“From any time, any place connectivity for anyone, we will now have connectivity for anything!”</a:t>
            </a:r>
            <a:endParaRPr lang="en-US" altLang="zh-CN" i="1" dirty="0">
              <a:solidFill>
                <a:srgbClr val="125864"/>
              </a:solidFill>
              <a:ea typeface="宋体" pitchFamily="2" charset="-122"/>
            </a:endParaRPr>
          </a:p>
        </p:txBody>
      </p:sp>
      <p:sp>
        <p:nvSpPr>
          <p:cNvPr id="6" name="5 CuadroTexto"/>
          <p:cNvSpPr txBox="1"/>
          <p:nvPr/>
        </p:nvSpPr>
        <p:spPr>
          <a:xfrm>
            <a:off x="7667644" y="5929330"/>
            <a:ext cx="1599728" cy="400110"/>
          </a:xfrm>
          <a:prstGeom prst="rect">
            <a:avLst/>
          </a:prstGeom>
          <a:noFill/>
        </p:spPr>
        <p:txBody>
          <a:bodyPr wrap="square" rtlCol="0">
            <a:spAutoFit/>
          </a:bodyPr>
          <a:lstStyle/>
          <a:p>
            <a:pPr algn="r"/>
            <a:r>
              <a:rPr lang="en-US" sz="2000" b="0" dirty="0" smtClean="0">
                <a:solidFill>
                  <a:srgbClr val="125864"/>
                </a:solidFill>
                <a:latin typeface="+mn-lt"/>
              </a:rPr>
              <a:t>[ITU]</a:t>
            </a:r>
            <a:endParaRPr lang="es-ES" sz="2000" b="0" dirty="0">
              <a:solidFill>
                <a:srgbClr val="125864"/>
              </a:solidFill>
              <a:latin typeface="+mn-lt"/>
            </a:endParaRPr>
          </a:p>
        </p:txBody>
      </p:sp>
      <p:sp>
        <p:nvSpPr>
          <p:cNvPr id="7" name="6 CuadroTexto"/>
          <p:cNvSpPr txBox="1"/>
          <p:nvPr/>
        </p:nvSpPr>
        <p:spPr>
          <a:xfrm rot="5400000">
            <a:off x="6969781" y="3575123"/>
            <a:ext cx="3714777" cy="707886"/>
          </a:xfrm>
          <a:prstGeom prst="rect">
            <a:avLst/>
          </a:prstGeom>
          <a:noFill/>
        </p:spPr>
        <p:txBody>
          <a:bodyPr wrap="square" rtlCol="0">
            <a:spAutoFit/>
          </a:bodyPr>
          <a:lstStyle/>
          <a:p>
            <a:pPr lvl="1"/>
            <a:r>
              <a:rPr lang="en-US" sz="800" smtClean="0">
                <a:solidFill>
                  <a:srgbClr val="879B21"/>
                </a:solidFill>
                <a:latin typeface="+mn-lt"/>
              </a:rPr>
              <a:t>International</a:t>
            </a:r>
            <a:r>
              <a:rPr lang="en-US" sz="800" smtClean="0">
                <a:solidFill>
                  <a:srgbClr val="798B1D"/>
                </a:solidFill>
                <a:latin typeface="+mn-lt"/>
              </a:rPr>
              <a:t> </a:t>
            </a:r>
            <a:r>
              <a:rPr lang="en-US" sz="800" dirty="0" smtClean="0">
                <a:solidFill>
                  <a:srgbClr val="879B21"/>
                </a:solidFill>
                <a:latin typeface="+mn-lt"/>
              </a:rPr>
              <a:t>Telecommunication Union</a:t>
            </a:r>
            <a:r>
              <a:rPr lang="en-US" sz="800" dirty="0" smtClean="0">
                <a:latin typeface="+mn-lt"/>
              </a:rPr>
              <a:t>. </a:t>
            </a:r>
            <a:r>
              <a:rPr lang="en-US" sz="800" i="1" dirty="0" smtClean="0">
                <a:latin typeface="+mn-lt"/>
              </a:rPr>
              <a:t>Figure 1. A New Dimension. </a:t>
            </a:r>
            <a:r>
              <a:rPr lang="en-US" sz="800" dirty="0" smtClean="0">
                <a:latin typeface="+mn-lt"/>
              </a:rPr>
              <a:t>International Telecommunication Union. “ITU Internet Reports 2005: The Internet of Things. Executive Summary”. November, 2005. Used by kind permission of the International Telecommunications Union.</a:t>
            </a:r>
            <a:endParaRPr lang="en-US" sz="80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State of The Art of IoT</a:t>
            </a:r>
            <a:endParaRPr lang="en-US" dirty="0"/>
          </a:p>
        </p:txBody>
      </p:sp>
      <p:sp>
        <p:nvSpPr>
          <p:cNvPr id="3" name="内容占位符 2"/>
          <p:cNvSpPr>
            <a:spLocks noGrp="1"/>
          </p:cNvSpPr>
          <p:nvPr>
            <p:ph idx="1"/>
          </p:nvPr>
        </p:nvSpPr>
        <p:spPr/>
        <p:txBody>
          <a:bodyPr/>
          <a:lstStyle/>
          <a:p>
            <a:r>
              <a:rPr lang="en-US" dirty="0" smtClean="0"/>
              <a:t>From</a:t>
            </a:r>
            <a:r>
              <a:rPr lang="en-US" dirty="0" smtClean="0">
                <a:solidFill>
                  <a:srgbClr val="879B21"/>
                </a:solidFill>
              </a:rPr>
              <a:t> </a:t>
            </a:r>
            <a:r>
              <a:rPr lang="en-US" b="1" dirty="0" smtClean="0"/>
              <a:t>RFID</a:t>
            </a:r>
            <a:r>
              <a:rPr lang="en-US" dirty="0" smtClean="0">
                <a:solidFill>
                  <a:srgbClr val="879B21"/>
                </a:solidFill>
              </a:rPr>
              <a:t> </a:t>
            </a:r>
            <a:r>
              <a:rPr lang="en-US" dirty="0" smtClean="0"/>
              <a:t>to </a:t>
            </a:r>
            <a:r>
              <a:rPr lang="en-US" b="1" dirty="0" err="1" smtClean="0"/>
              <a:t>IoT</a:t>
            </a:r>
            <a:r>
              <a:rPr lang="en-US" b="1" dirty="0" smtClean="0"/>
              <a:t>:</a:t>
            </a:r>
          </a:p>
        </p:txBody>
      </p:sp>
      <p:pic>
        <p:nvPicPr>
          <p:cNvPr id="1026" name="Picture 2"/>
          <p:cNvPicPr>
            <a:picLocks noChangeAspect="1" noChangeArrowheads="1"/>
          </p:cNvPicPr>
          <p:nvPr/>
        </p:nvPicPr>
        <p:blipFill>
          <a:blip r:embed="rId3" cstate="print"/>
          <a:srcRect/>
          <a:stretch>
            <a:fillRect/>
          </a:stretch>
        </p:blipFill>
        <p:spPr bwMode="auto">
          <a:xfrm>
            <a:off x="1381100" y="2428868"/>
            <a:ext cx="7223125" cy="3314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gray"/>
        <p:txBody>
          <a:bodyPr/>
          <a:lstStyle/>
          <a:p>
            <a:pPr eaLnBrk="1" hangingPunct="1"/>
            <a:r>
              <a:rPr lang="en-US" altLang="zh-CN" dirty="0" smtClean="0">
                <a:ea typeface="宋体" charset="-122"/>
              </a:rPr>
              <a:t>Why Internet of Things?</a:t>
            </a:r>
            <a:endParaRPr lang="en-US" altLang="zh-CN" dirty="0" smtClean="0">
              <a:solidFill>
                <a:schemeClr val="accent1"/>
              </a:solidFill>
              <a:ea typeface="宋体" pitchFamily="2" charset="-122"/>
            </a:endParaRPr>
          </a:p>
        </p:txBody>
      </p:sp>
      <p:sp>
        <p:nvSpPr>
          <p:cNvPr id="9220" name="AutoShape 20"/>
          <p:cNvSpPr>
            <a:spLocks noChangeArrowheads="1"/>
          </p:cNvSpPr>
          <p:nvPr/>
        </p:nvSpPr>
        <p:spPr bwMode="auto">
          <a:xfrm>
            <a:off x="742950" y="16002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eaLnBrk="0" hangingPunct="0"/>
            <a:r>
              <a:rPr lang="en-US" altLang="zh-CN" sz="2400" dirty="0">
                <a:solidFill>
                  <a:srgbClr val="125864"/>
                </a:solidFill>
                <a:latin typeface="+mn-lt"/>
                <a:ea typeface="宋体" pitchFamily="2" charset="-122"/>
              </a:rPr>
              <a:t>Dynamic control of industry and daily life</a:t>
            </a:r>
            <a:endParaRPr lang="zh-CN" altLang="zh-CN" sz="2400" dirty="0">
              <a:solidFill>
                <a:srgbClr val="125864"/>
              </a:solidFill>
              <a:latin typeface="+mn-lt"/>
              <a:ea typeface="宋体" pitchFamily="2" charset="-122"/>
            </a:endParaRPr>
          </a:p>
        </p:txBody>
      </p:sp>
      <p:sp>
        <p:nvSpPr>
          <p:cNvPr id="20" name="AutoShape 20"/>
          <p:cNvSpPr>
            <a:spLocks noChangeArrowheads="1"/>
          </p:cNvSpPr>
          <p:nvPr/>
        </p:nvSpPr>
        <p:spPr bwMode="auto">
          <a:xfrm>
            <a:off x="742950" y="28956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Improve </a:t>
            </a:r>
            <a:r>
              <a:rPr lang="en-US" altLang="zh-CN" dirty="0" smtClean="0">
                <a:solidFill>
                  <a:srgbClr val="125864"/>
                </a:solidFill>
                <a:latin typeface="+mn-lt"/>
                <a:ea typeface="宋体" pitchFamily="2" charset="-122"/>
              </a:rPr>
              <a:t>the resource utilization ratio </a:t>
            </a:r>
            <a:endParaRPr lang="zh-CN" altLang="zh-CN" dirty="0">
              <a:solidFill>
                <a:srgbClr val="125864"/>
              </a:solidFill>
              <a:latin typeface="+mn-lt"/>
              <a:ea typeface="宋体" pitchFamily="2" charset="-122"/>
            </a:endParaRPr>
          </a:p>
        </p:txBody>
      </p:sp>
      <p:sp>
        <p:nvSpPr>
          <p:cNvPr id="21" name="AutoShape 20"/>
          <p:cNvSpPr>
            <a:spLocks noChangeArrowheads="1"/>
          </p:cNvSpPr>
          <p:nvPr/>
        </p:nvSpPr>
        <p:spPr bwMode="auto">
          <a:xfrm>
            <a:off x="742950" y="41910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Better relationship between human and nature</a:t>
            </a:r>
            <a:endParaRPr lang="zh-CN" altLang="zh-CN" dirty="0">
              <a:solidFill>
                <a:srgbClr val="125864"/>
              </a:solidFill>
              <a:latin typeface="+mn-lt"/>
              <a:ea typeface="宋体" pitchFamily="2" charset="-122"/>
            </a:endParaRPr>
          </a:p>
        </p:txBody>
      </p:sp>
      <p:sp>
        <p:nvSpPr>
          <p:cNvPr id="22" name="AutoShape 20"/>
          <p:cNvSpPr>
            <a:spLocks noChangeArrowheads="1"/>
          </p:cNvSpPr>
          <p:nvPr/>
        </p:nvSpPr>
        <p:spPr bwMode="auto">
          <a:xfrm>
            <a:off x="742950" y="5486400"/>
            <a:ext cx="8255000" cy="762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Forming an intellectual entity by integrating </a:t>
            </a:r>
          </a:p>
          <a:p>
            <a:r>
              <a:rPr lang="en-US" altLang="zh-CN" dirty="0">
                <a:solidFill>
                  <a:srgbClr val="125864"/>
                </a:solidFill>
                <a:latin typeface="+mn-lt"/>
                <a:ea typeface="宋体" pitchFamily="2" charset="-122"/>
              </a:rPr>
              <a:t>human society and physical systems</a:t>
            </a:r>
            <a:endParaRPr lang="zh-CN" altLang="zh-CN" dirty="0">
              <a:solidFill>
                <a:srgbClr val="125864"/>
              </a:solidFill>
              <a:latin typeface="+mn-lt"/>
              <a:ea typeface="宋体" pitchFamily="2" charset="-122"/>
            </a:endParaRPr>
          </a:p>
        </p:txBody>
      </p:sp>
      <p:sp>
        <p:nvSpPr>
          <p:cNvPr id="25" name="右箭头 24"/>
          <p:cNvSpPr/>
          <p:nvPr/>
        </p:nvSpPr>
        <p:spPr>
          <a:xfrm>
            <a:off x="330200" y="55626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6" name="右箭头 25"/>
          <p:cNvSpPr/>
          <p:nvPr/>
        </p:nvSpPr>
        <p:spPr>
          <a:xfrm>
            <a:off x="330200" y="41910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7" name="右箭头 26"/>
          <p:cNvSpPr/>
          <p:nvPr/>
        </p:nvSpPr>
        <p:spPr>
          <a:xfrm>
            <a:off x="330200" y="28956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8" name="右箭头 27"/>
          <p:cNvSpPr/>
          <p:nvPr/>
        </p:nvSpPr>
        <p:spPr>
          <a:xfrm>
            <a:off x="330200" y="16002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Ubiquitous</a:t>
            </a:r>
            <a:r>
              <a:rPr lang="es-ES" dirty="0"/>
              <a:t> Computing</a:t>
            </a:r>
          </a:p>
        </p:txBody>
      </p:sp>
      <p:sp>
        <p:nvSpPr>
          <p:cNvPr id="3" name="2 Marcador de texto"/>
          <p:cNvSpPr>
            <a:spLocks noGrp="1"/>
          </p:cNvSpPr>
          <p:nvPr>
            <p:ph type="body" sz="half" idx="1"/>
          </p:nvPr>
        </p:nvSpPr>
        <p:spPr/>
        <p:txBody>
          <a:bodyPr/>
          <a:lstStyle/>
          <a:p>
            <a:pPr>
              <a:buNone/>
            </a:pPr>
            <a:r>
              <a:rPr lang="de-DE" b="1" dirty="0">
                <a:solidFill>
                  <a:srgbClr val="336600"/>
                </a:solidFill>
              </a:rPr>
              <a:t>Mark Weiser </a:t>
            </a:r>
          </a:p>
          <a:p>
            <a:pPr>
              <a:buNone/>
            </a:pPr>
            <a:r>
              <a:rPr lang="de-DE" sz="1800" i="1" dirty="0">
                <a:solidFill>
                  <a:srgbClr val="879B21"/>
                </a:solidFill>
              </a:rPr>
              <a:t>(1952-99, Xerox PARC</a:t>
            </a:r>
            <a:r>
              <a:rPr lang="de-DE" sz="1800" i="1" dirty="0" smtClean="0">
                <a:solidFill>
                  <a:srgbClr val="879B21"/>
                </a:solidFill>
              </a:rPr>
              <a:t>)</a:t>
            </a:r>
          </a:p>
          <a:p>
            <a:pPr algn="just">
              <a:buNone/>
            </a:pPr>
            <a:endParaRPr lang="en-US" dirty="0" smtClean="0"/>
          </a:p>
          <a:p>
            <a:pPr algn="just">
              <a:buNone/>
            </a:pPr>
            <a:r>
              <a:rPr lang="en-US" b="1" i="1" dirty="0" smtClean="0">
                <a:latin typeface="Times New Roman" pitchFamily="18" charset="0"/>
                <a:cs typeface="Times New Roman" pitchFamily="18" charset="0"/>
              </a:rPr>
              <a:t>“</a:t>
            </a:r>
            <a:r>
              <a:rPr lang="en-US" b="1" i="1" dirty="0">
                <a:latin typeface="Times New Roman" pitchFamily="18" charset="0"/>
                <a:cs typeface="Times New Roman" pitchFamily="18" charset="0"/>
              </a:rPr>
              <a:t>Ubiquitous computing is </a:t>
            </a:r>
            <a:r>
              <a:rPr lang="en-US" b="1" i="1" dirty="0" smtClean="0">
                <a:latin typeface="Times New Roman" pitchFamily="18" charset="0"/>
                <a:cs typeface="Times New Roman" pitchFamily="18" charset="0"/>
              </a:rPr>
              <a:t>the</a:t>
            </a:r>
          </a:p>
          <a:p>
            <a:pPr algn="just">
              <a:buNone/>
            </a:pPr>
            <a:r>
              <a:rPr lang="en-US" b="1" i="1" dirty="0" smtClean="0">
                <a:latin typeface="Times New Roman" pitchFamily="18" charset="0"/>
                <a:cs typeface="Times New Roman" pitchFamily="18" charset="0"/>
              </a:rPr>
              <a:t>method </a:t>
            </a:r>
            <a:r>
              <a:rPr lang="en-US" b="1" i="1" dirty="0">
                <a:latin typeface="Times New Roman" pitchFamily="18" charset="0"/>
                <a:cs typeface="Times New Roman" pitchFamily="18" charset="0"/>
              </a:rPr>
              <a:t>of enhancing </a:t>
            </a:r>
            <a:r>
              <a:rPr lang="en-US" b="1" i="1" dirty="0" smtClean="0">
                <a:latin typeface="Times New Roman" pitchFamily="18" charset="0"/>
                <a:cs typeface="Times New Roman" pitchFamily="18" charset="0"/>
              </a:rPr>
              <a:t>computer</a:t>
            </a:r>
          </a:p>
          <a:p>
            <a:pPr algn="just">
              <a:buNone/>
            </a:pPr>
            <a:r>
              <a:rPr lang="en-US" b="1" i="1" dirty="0" smtClean="0">
                <a:latin typeface="Times New Roman" pitchFamily="18" charset="0"/>
                <a:cs typeface="Times New Roman" pitchFamily="18" charset="0"/>
              </a:rPr>
              <a:t>use </a:t>
            </a:r>
            <a:r>
              <a:rPr lang="en-US" b="1" i="1" dirty="0">
                <a:latin typeface="Times New Roman" pitchFamily="18" charset="0"/>
                <a:cs typeface="Times New Roman" pitchFamily="18" charset="0"/>
              </a:rPr>
              <a:t>by making many </a:t>
            </a:r>
            <a:r>
              <a:rPr lang="en-US" b="1" i="1" dirty="0" smtClean="0">
                <a:latin typeface="Times New Roman" pitchFamily="18" charset="0"/>
                <a:cs typeface="Times New Roman" pitchFamily="18" charset="0"/>
              </a:rPr>
              <a:t>computers</a:t>
            </a:r>
          </a:p>
          <a:p>
            <a:pPr algn="just">
              <a:buNone/>
            </a:pPr>
            <a:r>
              <a:rPr lang="en-US" b="1" i="1" dirty="0" smtClean="0">
                <a:latin typeface="Times New Roman" pitchFamily="18" charset="0"/>
                <a:cs typeface="Times New Roman" pitchFamily="18" charset="0"/>
              </a:rPr>
              <a:t>available </a:t>
            </a:r>
            <a:r>
              <a:rPr lang="en-US" b="1" i="1" dirty="0">
                <a:latin typeface="Times New Roman" pitchFamily="18" charset="0"/>
                <a:cs typeface="Times New Roman" pitchFamily="18" charset="0"/>
              </a:rPr>
              <a:t>throughout the </a:t>
            </a:r>
            <a:endParaRPr lang="en-US" b="1" i="1" dirty="0" smtClean="0">
              <a:latin typeface="Times New Roman" pitchFamily="18" charset="0"/>
              <a:cs typeface="Times New Roman" pitchFamily="18" charset="0"/>
            </a:endParaRPr>
          </a:p>
          <a:p>
            <a:pPr algn="just">
              <a:buNone/>
            </a:pPr>
            <a:r>
              <a:rPr lang="en-US" b="1" i="1" dirty="0">
                <a:latin typeface="Times New Roman" pitchFamily="18" charset="0"/>
                <a:cs typeface="Times New Roman" pitchFamily="18" charset="0"/>
              </a:rPr>
              <a:t>p</a:t>
            </a:r>
            <a:r>
              <a:rPr lang="en-US" b="1" i="1" dirty="0" smtClean="0">
                <a:latin typeface="Times New Roman" pitchFamily="18" charset="0"/>
                <a:cs typeface="Times New Roman" pitchFamily="18" charset="0"/>
              </a:rPr>
              <a:t>hysical </a:t>
            </a:r>
            <a:r>
              <a:rPr lang="en-US" b="1" i="1" dirty="0">
                <a:latin typeface="Times New Roman" pitchFamily="18" charset="0"/>
                <a:cs typeface="Times New Roman" pitchFamily="18" charset="0"/>
              </a:rPr>
              <a:t>environment, </a:t>
            </a:r>
            <a:r>
              <a:rPr lang="en-US" b="1" i="1" dirty="0" smtClean="0">
                <a:latin typeface="Times New Roman" pitchFamily="18" charset="0"/>
                <a:cs typeface="Times New Roman" pitchFamily="18" charset="0"/>
              </a:rPr>
              <a:t>but</a:t>
            </a:r>
          </a:p>
          <a:p>
            <a:pPr algn="just">
              <a:buNone/>
            </a:pPr>
            <a:r>
              <a:rPr lang="en-US" b="1" i="1" dirty="0" smtClean="0">
                <a:latin typeface="Times New Roman" pitchFamily="18" charset="0"/>
                <a:cs typeface="Times New Roman" pitchFamily="18" charset="0"/>
              </a:rPr>
              <a:t>making them </a:t>
            </a:r>
            <a:r>
              <a:rPr lang="en-US" b="1" i="1" dirty="0">
                <a:latin typeface="Times New Roman" pitchFamily="18" charset="0"/>
                <a:cs typeface="Times New Roman" pitchFamily="18" charset="0"/>
              </a:rPr>
              <a:t>effectively </a:t>
            </a:r>
            <a:endParaRPr lang="en-US" b="1" i="1" dirty="0" smtClean="0">
              <a:latin typeface="Times New Roman" pitchFamily="18" charset="0"/>
              <a:cs typeface="Times New Roman" pitchFamily="18" charset="0"/>
            </a:endParaRPr>
          </a:p>
          <a:p>
            <a:pPr algn="just">
              <a:buNone/>
            </a:pPr>
            <a:r>
              <a:rPr lang="en-US" b="1" i="1" dirty="0">
                <a:latin typeface="Times New Roman" pitchFamily="18" charset="0"/>
                <a:cs typeface="Times New Roman" pitchFamily="18" charset="0"/>
              </a:rPr>
              <a:t>i</a:t>
            </a:r>
            <a:r>
              <a:rPr lang="en-US" b="1" i="1" dirty="0" smtClean="0">
                <a:latin typeface="Times New Roman" pitchFamily="18" charset="0"/>
                <a:cs typeface="Times New Roman" pitchFamily="18" charset="0"/>
              </a:rPr>
              <a:t>nvisible </a:t>
            </a:r>
            <a:r>
              <a:rPr lang="en-US" b="1" i="1" dirty="0">
                <a:latin typeface="Times New Roman" pitchFamily="18" charset="0"/>
                <a:cs typeface="Times New Roman" pitchFamily="18" charset="0"/>
              </a:rPr>
              <a:t>to the user</a:t>
            </a:r>
            <a:r>
              <a:rPr lang="en-US" b="1" i="1" dirty="0" smtClean="0">
                <a:latin typeface="Times New Roman" pitchFamily="18" charset="0"/>
                <a:cs typeface="Times New Roman" pitchFamily="18" charset="0"/>
              </a:rPr>
              <a:t>.”</a:t>
            </a:r>
          </a:p>
          <a:p>
            <a:pPr algn="r">
              <a:buNone/>
            </a:pP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CoACM</a:t>
            </a:r>
            <a:r>
              <a:rPr lang="en-US" b="1" i="1" dirty="0" smtClean="0">
                <a:latin typeface="Times New Roman" pitchFamily="18" charset="0"/>
                <a:cs typeface="Times New Roman" pitchFamily="18" charset="0"/>
              </a:rPr>
              <a:t> 1993]</a:t>
            </a:r>
            <a:endParaRPr b="1" i="1">
              <a:latin typeface="Times New Roman" pitchFamily="18" charset="0"/>
              <a:cs typeface="Times New Roman" pitchFamily="18" charset="0"/>
            </a:endParaRPr>
          </a:p>
          <a:p>
            <a:endParaRPr lang="es-ES" dirty="0"/>
          </a:p>
        </p:txBody>
      </p:sp>
      <p:sp>
        <p:nvSpPr>
          <p:cNvPr id="7" name="6 Marcador de contenido"/>
          <p:cNvSpPr>
            <a:spLocks noGrp="1"/>
          </p:cNvSpPr>
          <p:nvPr>
            <p:ph sz="half" idx="2"/>
          </p:nvPr>
        </p:nvSpPr>
        <p:spPr/>
        <p:txBody>
          <a:bodyPr/>
          <a:lstStyle/>
          <a:p>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gray"/>
        <p:txBody>
          <a:bodyPr/>
          <a:lstStyle/>
          <a:p>
            <a:pPr eaLnBrk="1" hangingPunct="1"/>
            <a:r>
              <a:rPr lang="en-US" altLang="zh-CN" dirty="0" smtClean="0">
                <a:ea typeface="宋体" charset="-122"/>
              </a:rPr>
              <a:t>Why Internet of Things?</a:t>
            </a:r>
            <a:endParaRPr lang="en-US" altLang="zh-CN" dirty="0" smtClean="0">
              <a:solidFill>
                <a:schemeClr val="accent1"/>
              </a:solidFill>
              <a:ea typeface="宋体" pitchFamily="2" charset="-122"/>
            </a:endParaRPr>
          </a:p>
        </p:txBody>
      </p:sp>
      <p:sp>
        <p:nvSpPr>
          <p:cNvPr id="11267" name="AutoShape 20"/>
          <p:cNvSpPr>
            <a:spLocks noChangeArrowheads="1"/>
          </p:cNvSpPr>
          <p:nvPr/>
        </p:nvSpPr>
        <p:spPr bwMode="auto">
          <a:xfrm>
            <a:off x="742950" y="16002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Flexible </a:t>
            </a:r>
            <a:r>
              <a:rPr lang="en-US" altLang="zh-CN" dirty="0" smtClean="0">
                <a:solidFill>
                  <a:srgbClr val="125864"/>
                </a:solidFill>
                <a:latin typeface="+mn-lt"/>
                <a:ea typeface="宋体" pitchFamily="2" charset="-122"/>
              </a:rPr>
              <a:t>configuration</a:t>
            </a:r>
            <a:endParaRPr lang="zh-CN" altLang="zh-CN" dirty="0">
              <a:solidFill>
                <a:srgbClr val="125864"/>
              </a:solidFill>
              <a:latin typeface="+mn-lt"/>
              <a:ea typeface="宋体" pitchFamily="2" charset="-122"/>
            </a:endParaRPr>
          </a:p>
        </p:txBody>
      </p:sp>
      <p:sp>
        <p:nvSpPr>
          <p:cNvPr id="20" name="AutoShape 20"/>
          <p:cNvSpPr>
            <a:spLocks noChangeArrowheads="1"/>
          </p:cNvSpPr>
          <p:nvPr/>
        </p:nvSpPr>
        <p:spPr bwMode="auto">
          <a:xfrm>
            <a:off x="742950" y="28956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Universal transport &amp; internetworking</a:t>
            </a:r>
            <a:endParaRPr lang="zh-CN" altLang="zh-CN" dirty="0">
              <a:solidFill>
                <a:srgbClr val="125864"/>
              </a:solidFill>
              <a:latin typeface="+mn-lt"/>
              <a:ea typeface="宋体" pitchFamily="2" charset="-122"/>
            </a:endParaRPr>
          </a:p>
        </p:txBody>
      </p:sp>
      <p:sp>
        <p:nvSpPr>
          <p:cNvPr id="21" name="AutoShape 20"/>
          <p:cNvSpPr>
            <a:spLocks noChangeArrowheads="1"/>
          </p:cNvSpPr>
          <p:nvPr/>
        </p:nvSpPr>
        <p:spPr bwMode="auto">
          <a:xfrm>
            <a:off x="742950" y="4191000"/>
            <a:ext cx="8255000" cy="5334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Accessibility &amp; </a:t>
            </a:r>
            <a:r>
              <a:rPr lang="en-US" altLang="zh-CN" dirty="0" smtClean="0">
                <a:solidFill>
                  <a:srgbClr val="125864"/>
                </a:solidFill>
                <a:latin typeface="+mn-lt"/>
                <a:ea typeface="宋体" pitchFamily="2" charset="-122"/>
              </a:rPr>
              <a:t>Usability </a:t>
            </a:r>
            <a:endParaRPr lang="zh-CN" altLang="zh-CN" dirty="0">
              <a:solidFill>
                <a:srgbClr val="125864"/>
              </a:solidFill>
              <a:latin typeface="+mn-lt"/>
              <a:ea typeface="宋体" pitchFamily="2" charset="-122"/>
            </a:endParaRPr>
          </a:p>
        </p:txBody>
      </p:sp>
      <p:sp>
        <p:nvSpPr>
          <p:cNvPr id="22" name="AutoShape 20"/>
          <p:cNvSpPr>
            <a:spLocks noChangeArrowheads="1"/>
          </p:cNvSpPr>
          <p:nvPr/>
        </p:nvSpPr>
        <p:spPr bwMode="auto">
          <a:xfrm>
            <a:off x="742950" y="5486400"/>
            <a:ext cx="8255000" cy="762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r>
              <a:rPr lang="en-US" altLang="zh-CN" dirty="0">
                <a:solidFill>
                  <a:srgbClr val="125864"/>
                </a:solidFill>
                <a:latin typeface="+mn-lt"/>
                <a:ea typeface="宋体" pitchFamily="2" charset="-122"/>
              </a:rPr>
              <a:t>Acts as technologies integrator </a:t>
            </a:r>
            <a:endParaRPr lang="zh-CN" altLang="zh-CN" dirty="0">
              <a:solidFill>
                <a:srgbClr val="125864"/>
              </a:solidFill>
              <a:latin typeface="+mn-lt"/>
              <a:ea typeface="宋体" pitchFamily="2" charset="-122"/>
            </a:endParaRPr>
          </a:p>
        </p:txBody>
      </p:sp>
      <p:sp>
        <p:nvSpPr>
          <p:cNvPr id="25" name="右箭头 24"/>
          <p:cNvSpPr/>
          <p:nvPr/>
        </p:nvSpPr>
        <p:spPr>
          <a:xfrm>
            <a:off x="330200" y="55626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6" name="右箭头 25"/>
          <p:cNvSpPr/>
          <p:nvPr/>
        </p:nvSpPr>
        <p:spPr>
          <a:xfrm>
            <a:off x="330200" y="41910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7" name="右箭头 26"/>
          <p:cNvSpPr/>
          <p:nvPr/>
        </p:nvSpPr>
        <p:spPr>
          <a:xfrm>
            <a:off x="330200" y="28956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
        <p:nvSpPr>
          <p:cNvPr id="28" name="右箭头 27"/>
          <p:cNvSpPr/>
          <p:nvPr/>
        </p:nvSpPr>
        <p:spPr>
          <a:xfrm>
            <a:off x="330200" y="1600200"/>
            <a:ext cx="412750" cy="484188"/>
          </a:xfrm>
          <a:prstGeom prst="rightArrow">
            <a:avLst/>
          </a:prstGeom>
          <a:solidFill>
            <a:srgbClr val="1258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ltLang="zh-CN" dirty="0" smtClean="0">
                <a:ea typeface="宋体" charset="-122"/>
              </a:rPr>
              <a:t>The Applications of </a:t>
            </a:r>
            <a:r>
              <a:rPr lang="en-US" altLang="zh-CN" dirty="0" err="1" smtClean="0">
                <a:ea typeface="宋体" charset="-122"/>
              </a:rPr>
              <a:t>IoT</a:t>
            </a:r>
            <a:endParaRPr lang="en-US" altLang="zh-CN" dirty="0" smtClean="0">
              <a:ea typeface="宋体" charset="-122"/>
            </a:endParaRPr>
          </a:p>
        </p:txBody>
      </p:sp>
      <p:sp>
        <p:nvSpPr>
          <p:cNvPr id="48172" name="AutoShape 44"/>
          <p:cNvSpPr>
            <a:spLocks noChangeArrowheads="1"/>
          </p:cNvSpPr>
          <p:nvPr/>
        </p:nvSpPr>
        <p:spPr bwMode="invGray">
          <a:xfrm rot="39573186">
            <a:off x="4950751" y="2243006"/>
            <a:ext cx="792163" cy="31300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8173" name="AutoShape 45"/>
          <p:cNvSpPr>
            <a:spLocks noChangeArrowheads="1"/>
          </p:cNvSpPr>
          <p:nvPr/>
        </p:nvSpPr>
        <p:spPr bwMode="invGray">
          <a:xfrm rot="3465783">
            <a:off x="4950752" y="4406768"/>
            <a:ext cx="792162" cy="31300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8174" name="AutoShape 46"/>
          <p:cNvSpPr>
            <a:spLocks noChangeArrowheads="1"/>
          </p:cNvSpPr>
          <p:nvPr/>
        </p:nvSpPr>
        <p:spPr bwMode="invGray">
          <a:xfrm rot="35969022">
            <a:off x="3629951" y="2319206"/>
            <a:ext cx="792163" cy="31300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8175" name="AutoShape 47"/>
          <p:cNvSpPr>
            <a:spLocks noChangeArrowheads="1"/>
          </p:cNvSpPr>
          <p:nvPr/>
        </p:nvSpPr>
        <p:spPr bwMode="invGray">
          <a:xfrm rot="7535209">
            <a:off x="3588676" y="4373431"/>
            <a:ext cx="792163" cy="31300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8176" name="AutoShape 48"/>
          <p:cNvSpPr>
            <a:spLocks noChangeArrowheads="1"/>
          </p:cNvSpPr>
          <p:nvPr/>
        </p:nvSpPr>
        <p:spPr bwMode="invGray">
          <a:xfrm>
            <a:off x="5544609" y="3382964"/>
            <a:ext cx="858177"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8177" name="AutoShape 49"/>
          <p:cNvSpPr>
            <a:spLocks noChangeArrowheads="1"/>
          </p:cNvSpPr>
          <p:nvPr/>
        </p:nvSpPr>
        <p:spPr bwMode="invGray">
          <a:xfrm rot="-10800000">
            <a:off x="2933964" y="3376614"/>
            <a:ext cx="935567"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zh-CN" altLang="en-US">
              <a:ea typeface="宋体" pitchFamily="2" charset="-122"/>
            </a:endParaRPr>
          </a:p>
        </p:txBody>
      </p:sp>
      <p:grpSp>
        <p:nvGrpSpPr>
          <p:cNvPr id="2" name="Group 51"/>
          <p:cNvGrpSpPr>
            <a:grpSpLocks/>
          </p:cNvGrpSpPr>
          <p:nvPr/>
        </p:nvGrpSpPr>
        <p:grpSpPr bwMode="auto">
          <a:xfrm>
            <a:off x="3456782" y="1673226"/>
            <a:ext cx="390393" cy="360363"/>
            <a:chOff x="1973" y="1706"/>
            <a:chExt cx="227" cy="227"/>
          </a:xfrm>
        </p:grpSpPr>
        <p:sp>
          <p:nvSpPr>
            <p:cNvPr id="48180" name="Oval 52"/>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81" name="Oval 53"/>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grpSp>
        <p:nvGrpSpPr>
          <p:cNvPr id="3" name="Group 54"/>
          <p:cNvGrpSpPr>
            <a:grpSpLocks/>
          </p:cNvGrpSpPr>
          <p:nvPr/>
        </p:nvGrpSpPr>
        <p:grpSpPr bwMode="auto">
          <a:xfrm>
            <a:off x="2433506" y="3328988"/>
            <a:ext cx="390392" cy="360362"/>
            <a:chOff x="1565" y="2659"/>
            <a:chExt cx="227" cy="227"/>
          </a:xfrm>
        </p:grpSpPr>
        <p:sp>
          <p:nvSpPr>
            <p:cNvPr id="48183" name="Oval 55"/>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84" name="Oval 56"/>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grpSp>
        <p:nvGrpSpPr>
          <p:cNvPr id="4" name="Group 57"/>
          <p:cNvGrpSpPr>
            <a:grpSpLocks/>
          </p:cNvGrpSpPr>
          <p:nvPr/>
        </p:nvGrpSpPr>
        <p:grpSpPr bwMode="auto">
          <a:xfrm>
            <a:off x="3369073" y="4872038"/>
            <a:ext cx="390392" cy="360362"/>
            <a:chOff x="2109" y="3612"/>
            <a:chExt cx="227" cy="227"/>
          </a:xfrm>
        </p:grpSpPr>
        <p:sp>
          <p:nvSpPr>
            <p:cNvPr id="48186" name="Oval 58"/>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87" name="Oval 59"/>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grpSp>
        <p:nvGrpSpPr>
          <p:cNvPr id="5" name="Group 60"/>
          <p:cNvGrpSpPr>
            <a:grpSpLocks/>
          </p:cNvGrpSpPr>
          <p:nvPr/>
        </p:nvGrpSpPr>
        <p:grpSpPr bwMode="auto">
          <a:xfrm>
            <a:off x="5460339" y="1652588"/>
            <a:ext cx="390392" cy="360362"/>
            <a:chOff x="3470" y="1706"/>
            <a:chExt cx="227" cy="227"/>
          </a:xfrm>
        </p:grpSpPr>
        <p:sp>
          <p:nvSpPr>
            <p:cNvPr id="48189" name="Oval 61"/>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90" name="Oval 62"/>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grpSp>
        <p:nvGrpSpPr>
          <p:cNvPr id="6" name="Group 63"/>
          <p:cNvGrpSpPr>
            <a:grpSpLocks/>
          </p:cNvGrpSpPr>
          <p:nvPr/>
        </p:nvGrpSpPr>
        <p:grpSpPr bwMode="auto">
          <a:xfrm>
            <a:off x="6488775" y="3328988"/>
            <a:ext cx="390392" cy="360362"/>
            <a:chOff x="3923" y="2659"/>
            <a:chExt cx="227" cy="227"/>
          </a:xfrm>
        </p:grpSpPr>
        <p:sp>
          <p:nvSpPr>
            <p:cNvPr id="48192" name="Oval 64"/>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93" name="Oval 65"/>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grpSp>
        <p:nvGrpSpPr>
          <p:cNvPr id="7" name="Group 66"/>
          <p:cNvGrpSpPr>
            <a:grpSpLocks/>
          </p:cNvGrpSpPr>
          <p:nvPr/>
        </p:nvGrpSpPr>
        <p:grpSpPr bwMode="auto">
          <a:xfrm>
            <a:off x="5520532" y="4929188"/>
            <a:ext cx="390393" cy="360362"/>
            <a:chOff x="3515" y="3521"/>
            <a:chExt cx="227" cy="227"/>
          </a:xfrm>
        </p:grpSpPr>
        <p:sp>
          <p:nvSpPr>
            <p:cNvPr id="48195" name="Oval 67"/>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sp>
          <p:nvSpPr>
            <p:cNvPr id="48196" name="Oval 68"/>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endParaRPr lang="zh-CN" altLang="en-US">
                <a:ea typeface="宋体" pitchFamily="2" charset="-122"/>
              </a:endParaRPr>
            </a:p>
          </p:txBody>
        </p:sp>
      </p:grpSp>
      <p:sp>
        <p:nvSpPr>
          <p:cNvPr id="48197" name="Oval 69"/>
          <p:cNvSpPr>
            <a:spLocks noChangeArrowheads="1"/>
          </p:cNvSpPr>
          <p:nvPr/>
        </p:nvSpPr>
        <p:spPr bwMode="gray">
          <a:xfrm>
            <a:off x="3668317" y="3214738"/>
            <a:ext cx="259766" cy="6491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ea typeface="宋体" pitchFamily="2" charset="-122"/>
            </a:endParaRPr>
          </a:p>
        </p:txBody>
      </p:sp>
      <p:sp>
        <p:nvSpPr>
          <p:cNvPr id="48198" name="Oval 70"/>
          <p:cNvSpPr>
            <a:spLocks noChangeArrowheads="1"/>
          </p:cNvSpPr>
          <p:nvPr/>
        </p:nvSpPr>
        <p:spPr bwMode="gray">
          <a:xfrm>
            <a:off x="3673475" y="3221088"/>
            <a:ext cx="259766" cy="649188"/>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zh-CN" altLang="en-US">
              <a:ea typeface="宋体" pitchFamily="2" charset="-122"/>
            </a:endParaRPr>
          </a:p>
        </p:txBody>
      </p:sp>
      <p:sp>
        <p:nvSpPr>
          <p:cNvPr id="48199" name="Oval 71"/>
          <p:cNvSpPr>
            <a:spLocks noChangeArrowheads="1"/>
          </p:cNvSpPr>
          <p:nvPr/>
        </p:nvSpPr>
        <p:spPr bwMode="gray">
          <a:xfrm>
            <a:off x="3805900" y="3214738"/>
            <a:ext cx="1831578" cy="6491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ea typeface="宋体" pitchFamily="2" charset="-122"/>
            </a:endParaRPr>
          </a:p>
        </p:txBody>
      </p:sp>
      <p:sp>
        <p:nvSpPr>
          <p:cNvPr id="48200" name="Oval 72"/>
          <p:cNvSpPr>
            <a:spLocks noChangeArrowheads="1"/>
          </p:cNvSpPr>
          <p:nvPr/>
        </p:nvSpPr>
        <p:spPr bwMode="gray">
          <a:xfrm>
            <a:off x="3786981" y="3187750"/>
            <a:ext cx="1831579" cy="649188"/>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ea typeface="宋体" pitchFamily="2" charset="-122"/>
            </a:endParaRPr>
          </a:p>
        </p:txBody>
      </p:sp>
      <p:grpSp>
        <p:nvGrpSpPr>
          <p:cNvPr id="8" name="Group 85"/>
          <p:cNvGrpSpPr>
            <a:grpSpLocks/>
          </p:cNvGrpSpPr>
          <p:nvPr/>
        </p:nvGrpSpPr>
        <p:grpSpPr bwMode="auto">
          <a:xfrm>
            <a:off x="3897048" y="2797175"/>
            <a:ext cx="1649281" cy="1473200"/>
            <a:chOff x="2416" y="1762"/>
            <a:chExt cx="959" cy="928"/>
          </a:xfrm>
        </p:grpSpPr>
        <p:sp>
          <p:nvSpPr>
            <p:cNvPr id="12316" name="Oval 73"/>
            <p:cNvSpPr>
              <a:spLocks noChangeArrowheads="1"/>
            </p:cNvSpPr>
            <p:nvPr/>
          </p:nvSpPr>
          <p:spPr bwMode="gray">
            <a:xfrm>
              <a:off x="2416" y="2025"/>
              <a:ext cx="959" cy="409"/>
            </a:xfrm>
            <a:prstGeom prst="ellipse">
              <a:avLst/>
            </a:prstGeom>
            <a:solidFill>
              <a:srgbClr val="333333"/>
            </a:solidFill>
            <a:ln w="38100" algn="ctr">
              <a:noFill/>
              <a:round/>
              <a:headEnd/>
              <a:tailEnd/>
            </a:ln>
          </p:spPr>
          <p:txBody>
            <a:bodyPr anchor="ctr">
              <a:spAutoFit/>
            </a:bodyPr>
            <a:lstStyle/>
            <a:p>
              <a:endParaRPr lang="zh-CN" altLang="en-US">
                <a:ea typeface="宋体" pitchFamily="2" charset="-122"/>
              </a:endParaRPr>
            </a:p>
          </p:txBody>
        </p:sp>
        <p:sp>
          <p:nvSpPr>
            <p:cNvPr id="12317" name="Oval 74"/>
            <p:cNvSpPr>
              <a:spLocks noChangeArrowheads="1"/>
            </p:cNvSpPr>
            <p:nvPr/>
          </p:nvSpPr>
          <p:spPr bwMode="gray">
            <a:xfrm>
              <a:off x="2430" y="1762"/>
              <a:ext cx="927" cy="92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2318" name="Oval 75"/>
            <p:cNvSpPr>
              <a:spLocks noChangeArrowheads="1"/>
            </p:cNvSpPr>
            <p:nvPr/>
          </p:nvSpPr>
          <p:spPr bwMode="gray">
            <a:xfrm>
              <a:off x="2441" y="1768"/>
              <a:ext cx="906" cy="904"/>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2319" name="Oval 76"/>
            <p:cNvSpPr>
              <a:spLocks noChangeArrowheads="1"/>
            </p:cNvSpPr>
            <p:nvPr/>
          </p:nvSpPr>
          <p:spPr bwMode="gray">
            <a:xfrm>
              <a:off x="2451" y="1777"/>
              <a:ext cx="861" cy="845"/>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2320" name="Oval 77"/>
            <p:cNvSpPr>
              <a:spLocks noChangeArrowheads="1"/>
            </p:cNvSpPr>
            <p:nvPr/>
          </p:nvSpPr>
          <p:spPr bwMode="gray">
            <a:xfrm>
              <a:off x="2502" y="1800"/>
              <a:ext cx="765" cy="68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pitchFamily="2" charset="-122"/>
              </a:endParaRPr>
            </a:p>
          </p:txBody>
        </p:sp>
      </p:grpSp>
      <p:sp>
        <p:nvSpPr>
          <p:cNvPr id="12309" name="Text Box 78"/>
          <p:cNvSpPr txBox="1">
            <a:spLocks noChangeArrowheads="1"/>
          </p:cNvSpPr>
          <p:nvPr/>
        </p:nvSpPr>
        <p:spPr bwMode="gray">
          <a:xfrm>
            <a:off x="3933387" y="3276601"/>
            <a:ext cx="1521570" cy="523220"/>
          </a:xfrm>
          <a:prstGeom prst="rect">
            <a:avLst/>
          </a:prstGeom>
          <a:noFill/>
          <a:ln w="9525" algn="ctr">
            <a:noFill/>
            <a:miter lim="800000"/>
            <a:headEnd/>
            <a:tailEnd/>
          </a:ln>
        </p:spPr>
        <p:txBody>
          <a:bodyPr wrap="none">
            <a:spAutoFit/>
          </a:bodyPr>
          <a:lstStyle/>
          <a:p>
            <a:pPr algn="ctr" eaLnBrk="0" hangingPunct="0"/>
            <a:r>
              <a:rPr lang="en-US" altLang="zh-CN" sz="2800" dirty="0">
                <a:solidFill>
                  <a:srgbClr val="000000"/>
                </a:solidFill>
                <a:ea typeface="宋体" pitchFamily="2" charset="-122"/>
              </a:rPr>
              <a:t>Network</a:t>
            </a:r>
          </a:p>
        </p:txBody>
      </p:sp>
      <p:sp>
        <p:nvSpPr>
          <p:cNvPr id="12310" name="Text Box 79"/>
          <p:cNvSpPr txBox="1">
            <a:spLocks noChangeArrowheads="1"/>
          </p:cNvSpPr>
          <p:nvPr/>
        </p:nvSpPr>
        <p:spPr bwMode="auto">
          <a:xfrm>
            <a:off x="5933282" y="1600200"/>
            <a:ext cx="2794355" cy="338554"/>
          </a:xfrm>
          <a:prstGeom prst="rect">
            <a:avLst/>
          </a:prstGeom>
          <a:noFill/>
          <a:ln w="9525" algn="ctr">
            <a:noFill/>
            <a:miter lim="800000"/>
            <a:headEnd/>
            <a:tailEnd/>
          </a:ln>
        </p:spPr>
        <p:txBody>
          <a:bodyPr wrap="none">
            <a:spAutoFit/>
          </a:bodyPr>
          <a:lstStyle/>
          <a:p>
            <a:pPr eaLnBrk="0" hangingPunct="0"/>
            <a:r>
              <a:rPr lang="en-US" altLang="zh-CN" sz="1600" dirty="0">
                <a:solidFill>
                  <a:srgbClr val="125864"/>
                </a:solidFill>
                <a:latin typeface="+mn-lt"/>
                <a:ea typeface="宋体" pitchFamily="2" charset="-122"/>
              </a:rPr>
              <a:t>Biosensor taken by people</a:t>
            </a:r>
          </a:p>
        </p:txBody>
      </p:sp>
      <p:sp>
        <p:nvSpPr>
          <p:cNvPr id="12311" name="Text Box 81"/>
          <p:cNvSpPr txBox="1">
            <a:spLocks noChangeArrowheads="1"/>
          </p:cNvSpPr>
          <p:nvPr/>
        </p:nvSpPr>
        <p:spPr bwMode="auto">
          <a:xfrm>
            <a:off x="6923882" y="3352800"/>
            <a:ext cx="2728632" cy="338554"/>
          </a:xfrm>
          <a:prstGeom prst="rect">
            <a:avLst/>
          </a:prstGeom>
          <a:noFill/>
          <a:ln w="9525" algn="ctr">
            <a:noFill/>
            <a:miter lim="800000"/>
            <a:headEnd/>
            <a:tailEnd/>
          </a:ln>
        </p:spPr>
        <p:txBody>
          <a:bodyPr wrap="none">
            <a:spAutoFit/>
          </a:bodyPr>
          <a:lstStyle/>
          <a:p>
            <a:pPr eaLnBrk="0" hangingPunct="0"/>
            <a:r>
              <a:rPr lang="en-US" altLang="zh-CN" sz="1600" dirty="0">
                <a:solidFill>
                  <a:srgbClr val="125864"/>
                </a:solidFill>
                <a:latin typeface="+mn-lt"/>
                <a:ea typeface="宋体" pitchFamily="2" charset="-122"/>
              </a:rPr>
              <a:t>Equipment in public place</a:t>
            </a:r>
          </a:p>
        </p:txBody>
      </p:sp>
      <p:sp>
        <p:nvSpPr>
          <p:cNvPr id="12312" name="Text Box 83"/>
          <p:cNvSpPr txBox="1">
            <a:spLocks noChangeArrowheads="1"/>
          </p:cNvSpPr>
          <p:nvPr/>
        </p:nvSpPr>
        <p:spPr bwMode="auto">
          <a:xfrm>
            <a:off x="1698893" y="3352800"/>
            <a:ext cx="809837" cy="338554"/>
          </a:xfrm>
          <a:prstGeom prst="rect">
            <a:avLst/>
          </a:prstGeom>
          <a:noFill/>
          <a:ln w="9525" algn="ctr">
            <a:noFill/>
            <a:miter lim="800000"/>
            <a:headEnd/>
            <a:tailEnd/>
          </a:ln>
        </p:spPr>
        <p:txBody>
          <a:bodyPr wrap="none">
            <a:spAutoFit/>
          </a:bodyPr>
          <a:lstStyle/>
          <a:p>
            <a:r>
              <a:rPr lang="en-US" altLang="zh-CN" sz="1600" dirty="0">
                <a:solidFill>
                  <a:srgbClr val="125864"/>
                </a:solidFill>
                <a:latin typeface="+mn-lt"/>
                <a:ea typeface="宋体" pitchFamily="2" charset="-122"/>
              </a:rPr>
              <a:t>House</a:t>
            </a:r>
          </a:p>
        </p:txBody>
      </p:sp>
      <p:sp>
        <p:nvSpPr>
          <p:cNvPr id="12313" name="Text Box 79"/>
          <p:cNvSpPr txBox="1">
            <a:spLocks noChangeArrowheads="1"/>
          </p:cNvSpPr>
          <p:nvPr/>
        </p:nvSpPr>
        <p:spPr bwMode="auto">
          <a:xfrm>
            <a:off x="1816100" y="1600200"/>
            <a:ext cx="1691489" cy="338554"/>
          </a:xfrm>
          <a:prstGeom prst="rect">
            <a:avLst/>
          </a:prstGeom>
          <a:noFill/>
          <a:ln w="9525" algn="ctr">
            <a:noFill/>
            <a:miter lim="800000"/>
            <a:headEnd/>
            <a:tailEnd/>
          </a:ln>
        </p:spPr>
        <p:txBody>
          <a:bodyPr wrap="none">
            <a:spAutoFit/>
          </a:bodyPr>
          <a:lstStyle/>
          <a:p>
            <a:pPr eaLnBrk="0" hangingPunct="0"/>
            <a:r>
              <a:rPr lang="en-US" altLang="zh-CN" sz="1600" dirty="0">
                <a:solidFill>
                  <a:srgbClr val="125864"/>
                </a:solidFill>
                <a:latin typeface="+mn-lt"/>
                <a:ea typeface="宋体" pitchFamily="2" charset="-122"/>
              </a:rPr>
              <a:t>Regional Office</a:t>
            </a:r>
          </a:p>
        </p:txBody>
      </p:sp>
      <p:sp>
        <p:nvSpPr>
          <p:cNvPr id="12314" name="Text Box 84"/>
          <p:cNvSpPr txBox="1">
            <a:spLocks noChangeArrowheads="1"/>
          </p:cNvSpPr>
          <p:nvPr/>
        </p:nvSpPr>
        <p:spPr bwMode="auto">
          <a:xfrm>
            <a:off x="6214971" y="4876800"/>
            <a:ext cx="2131802" cy="338554"/>
          </a:xfrm>
          <a:prstGeom prst="rect">
            <a:avLst/>
          </a:prstGeom>
          <a:noFill/>
          <a:ln w="9525" algn="ctr">
            <a:noFill/>
            <a:miter lim="800000"/>
            <a:headEnd/>
            <a:tailEnd/>
          </a:ln>
        </p:spPr>
        <p:txBody>
          <a:bodyPr wrap="none">
            <a:spAutoFit/>
          </a:bodyPr>
          <a:lstStyle/>
          <a:p>
            <a:r>
              <a:rPr lang="en-US" altLang="zh-CN" sz="1600" dirty="0">
                <a:solidFill>
                  <a:srgbClr val="125864"/>
                </a:solidFill>
                <a:latin typeface="+mn-lt"/>
                <a:ea typeface="宋体" pitchFamily="2" charset="-122"/>
              </a:rPr>
              <a:t>Virtual Environment</a:t>
            </a:r>
          </a:p>
        </p:txBody>
      </p:sp>
      <p:sp>
        <p:nvSpPr>
          <p:cNvPr id="12315" name="Text Box 83"/>
          <p:cNvSpPr txBox="1">
            <a:spLocks noChangeArrowheads="1"/>
          </p:cNvSpPr>
          <p:nvPr/>
        </p:nvSpPr>
        <p:spPr bwMode="auto">
          <a:xfrm>
            <a:off x="1039456" y="4876800"/>
            <a:ext cx="2385333" cy="338554"/>
          </a:xfrm>
          <a:prstGeom prst="rect">
            <a:avLst/>
          </a:prstGeom>
          <a:noFill/>
          <a:ln w="9525" algn="ctr">
            <a:noFill/>
            <a:miter lim="800000"/>
            <a:headEnd/>
            <a:tailEnd/>
          </a:ln>
        </p:spPr>
        <p:txBody>
          <a:bodyPr wrap="none">
            <a:spAutoFit/>
          </a:bodyPr>
          <a:lstStyle/>
          <a:p>
            <a:r>
              <a:rPr lang="en-US" altLang="zh-CN" sz="1600" dirty="0">
                <a:solidFill>
                  <a:srgbClr val="125864"/>
                </a:solidFill>
                <a:latin typeface="+mn-lt"/>
                <a:ea typeface="宋体" pitchFamily="2" charset="-122"/>
              </a:rPr>
              <a:t>Transportation Vehicle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IoT: A Practical Example</a:t>
            </a:r>
            <a:endParaRPr lang="en-US" dirty="0"/>
          </a:p>
        </p:txBody>
      </p:sp>
      <p:sp>
        <p:nvSpPr>
          <p:cNvPr id="3" name="2 Marcador de contenido"/>
          <p:cNvSpPr>
            <a:spLocks noGrp="1"/>
          </p:cNvSpPr>
          <p:nvPr>
            <p:ph idx="1"/>
          </p:nvPr>
        </p:nvSpPr>
        <p:spPr/>
        <p:txBody>
          <a:bodyPr/>
          <a:lstStyle/>
          <a:p>
            <a:pPr>
              <a:buNone/>
            </a:pPr>
            <a:r>
              <a:rPr sz="3200" b="1" smtClean="0">
                <a:solidFill>
                  <a:srgbClr val="879B21"/>
                </a:solidFill>
              </a:rPr>
              <a:t>Shopping</a:t>
            </a:r>
          </a:p>
          <a:p>
            <a:endParaRPr lang="en-US" altLang="zh-CN" dirty="0" smtClean="0">
              <a:ea typeface="宋体" pitchFamily="2" charset="-122"/>
            </a:endParaRPr>
          </a:p>
          <a:p>
            <a:r>
              <a:rPr lang="en-US" altLang="zh-CN" dirty="0" smtClean="0">
                <a:ea typeface="宋体" pitchFamily="2" charset="-122"/>
              </a:rPr>
              <a:t>When entering a shop, scanners located in the doors will identify the tags on the customer’s clothing.</a:t>
            </a:r>
          </a:p>
          <a:p>
            <a:r>
              <a:rPr lang="en-US" altLang="zh-CN" dirty="0" smtClean="0">
                <a:ea typeface="宋体" pitchFamily="2" charset="-122"/>
              </a:rPr>
              <a:t>As the customer walks through the location, the goods will introduce themselves.</a:t>
            </a:r>
          </a:p>
          <a:p>
            <a:r>
              <a:rPr lang="en-US" altLang="zh-CN" dirty="0" smtClean="0">
                <a:ea typeface="宋体" pitchFamily="2" charset="-122"/>
              </a:rPr>
              <a:t>On placing goods in the cart the reader will tell the staff to place a new one in the shelve.</a:t>
            </a:r>
          </a:p>
          <a:p>
            <a:r>
              <a:rPr lang="en-US" altLang="zh-CN" dirty="0" smtClean="0">
                <a:ea typeface="宋体" pitchFamily="2" charset="-122"/>
              </a:rPr>
              <a:t>When payment for the items is due, the credit card’s microchip will communicate with checkout reader. </a:t>
            </a:r>
          </a:p>
          <a:p>
            <a:endParaRPr lang="en-US" altLang="zh-CN" dirty="0">
              <a:ea typeface="宋体" pitchFamily="2" charset="-122"/>
            </a:endParaRPr>
          </a:p>
          <a:p>
            <a:endParaRPr lang="en-US" altLang="zh-CN" dirty="0">
              <a:ea typeface="宋体" pitchFamily="2" charset="-122"/>
            </a:endParaRPr>
          </a:p>
          <a:p>
            <a:endParaRPr lang="en-US" altLang="zh-CN" dirty="0">
              <a:ea typeface="宋体" pitchFamily="2" charset="-122"/>
            </a:endParaRPr>
          </a:p>
          <a:p>
            <a:endParaRPr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zh-CN" dirty="0" smtClean="0">
                <a:ea typeface="宋体" charset="-122"/>
              </a:rPr>
              <a:t>Enabling Technologies</a:t>
            </a:r>
          </a:p>
        </p:txBody>
      </p:sp>
      <p:sp>
        <p:nvSpPr>
          <p:cNvPr id="18435" name="AutoShape 3"/>
          <p:cNvSpPr>
            <a:spLocks noChangeArrowheads="1"/>
          </p:cNvSpPr>
          <p:nvPr/>
        </p:nvSpPr>
        <p:spPr bwMode="auto">
          <a:xfrm>
            <a:off x="6837892" y="3048000"/>
            <a:ext cx="1816100" cy="2590800"/>
          </a:xfrm>
          <a:prstGeom prst="roundRect">
            <a:avLst>
              <a:gd name="adj" fmla="val 13745"/>
            </a:avLst>
          </a:prstGeom>
          <a:noFill/>
          <a:ln w="38100">
            <a:solidFill>
              <a:srgbClr val="125864"/>
            </a:solidFill>
            <a:round/>
            <a:headEnd/>
            <a:tailEnd/>
          </a:ln>
        </p:spPr>
        <p:txBody>
          <a:bodyPr wrap="none" anchor="ctr"/>
          <a:lstStyle/>
          <a:p>
            <a:endParaRPr lang="zh-CN" altLang="en-US">
              <a:ea typeface="宋体" pitchFamily="2" charset="-122"/>
            </a:endParaRPr>
          </a:p>
        </p:txBody>
      </p:sp>
      <p:sp>
        <p:nvSpPr>
          <p:cNvPr id="18436" name="AutoShape 4"/>
          <p:cNvSpPr>
            <a:spLocks noChangeArrowheads="1"/>
          </p:cNvSpPr>
          <p:nvPr/>
        </p:nvSpPr>
        <p:spPr bwMode="auto">
          <a:xfrm>
            <a:off x="4939242" y="3048000"/>
            <a:ext cx="1804062" cy="2590800"/>
          </a:xfrm>
          <a:prstGeom prst="roundRect">
            <a:avLst>
              <a:gd name="adj" fmla="val 13745"/>
            </a:avLst>
          </a:prstGeom>
          <a:ln>
            <a:solidFill>
              <a:srgbClr val="125864"/>
            </a:solid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zh-CN" altLang="en-US" dirty="0">
              <a:ea typeface="宋体" pitchFamily="2" charset="-122"/>
            </a:endParaRPr>
          </a:p>
        </p:txBody>
      </p:sp>
      <p:sp>
        <p:nvSpPr>
          <p:cNvPr id="18437" name="AutoShape 5"/>
          <p:cNvSpPr>
            <a:spLocks noChangeArrowheads="1"/>
          </p:cNvSpPr>
          <p:nvPr/>
        </p:nvSpPr>
        <p:spPr bwMode="auto">
          <a:xfrm>
            <a:off x="3054350" y="3048000"/>
            <a:ext cx="1750748" cy="2590800"/>
          </a:xfrm>
          <a:prstGeom prst="roundRect">
            <a:avLst>
              <a:gd name="adj" fmla="val 13745"/>
            </a:avLst>
          </a:prstGeom>
          <a:noFill/>
          <a:ln w="38100">
            <a:solidFill>
              <a:srgbClr val="125864"/>
            </a:solidFill>
            <a:round/>
            <a:headEnd/>
            <a:tailEnd/>
          </a:ln>
        </p:spPr>
        <p:txBody>
          <a:bodyPr wrap="none" anchor="ctr"/>
          <a:lstStyle/>
          <a:p>
            <a:endParaRPr lang="zh-CN" altLang="en-US">
              <a:ea typeface="宋体" pitchFamily="2" charset="-122"/>
            </a:endParaRPr>
          </a:p>
        </p:txBody>
      </p:sp>
      <p:sp>
        <p:nvSpPr>
          <p:cNvPr id="18438" name="AutoShape 6"/>
          <p:cNvSpPr>
            <a:spLocks noChangeArrowheads="1"/>
          </p:cNvSpPr>
          <p:nvPr/>
        </p:nvSpPr>
        <p:spPr bwMode="auto">
          <a:xfrm>
            <a:off x="1141942" y="3048000"/>
            <a:ext cx="1816100" cy="2590800"/>
          </a:xfrm>
          <a:prstGeom prst="roundRect">
            <a:avLst>
              <a:gd name="adj" fmla="val 13745"/>
            </a:avLst>
          </a:prstGeom>
          <a:ln>
            <a:solidFill>
              <a:srgbClr val="125864"/>
            </a:solidFill>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zh-CN" altLang="en-US">
              <a:ea typeface="宋体" pitchFamily="2" charset="-122"/>
            </a:endParaRPr>
          </a:p>
        </p:txBody>
      </p:sp>
      <p:grpSp>
        <p:nvGrpSpPr>
          <p:cNvPr id="2" name="Group 7"/>
          <p:cNvGrpSpPr>
            <a:grpSpLocks/>
          </p:cNvGrpSpPr>
          <p:nvPr/>
        </p:nvGrpSpPr>
        <p:grpSpPr bwMode="auto">
          <a:xfrm>
            <a:off x="1403350" y="1752600"/>
            <a:ext cx="6604000" cy="990600"/>
            <a:chOff x="624" y="1152"/>
            <a:chExt cx="4080" cy="720"/>
          </a:xfrm>
        </p:grpSpPr>
        <p:sp>
          <p:nvSpPr>
            <p:cNvPr id="35848"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a:ea typeface="宋体" pitchFamily="2" charset="-122"/>
              </a:endParaRPr>
            </a:p>
          </p:txBody>
        </p:sp>
        <p:grpSp>
          <p:nvGrpSpPr>
            <p:cNvPr id="3" name="Group 9"/>
            <p:cNvGrpSpPr>
              <a:grpSpLocks/>
            </p:cNvGrpSpPr>
            <p:nvPr/>
          </p:nvGrpSpPr>
          <p:grpSpPr bwMode="auto">
            <a:xfrm>
              <a:off x="1296" y="1296"/>
              <a:ext cx="624" cy="96"/>
              <a:chOff x="2003" y="3439"/>
              <a:chExt cx="468" cy="244"/>
            </a:xfrm>
          </p:grpSpPr>
          <p:sp>
            <p:nvSpPr>
              <p:cNvPr id="18464"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18465"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5852"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35853"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35854" name="Rectangle 14"/>
            <p:cNvSpPr>
              <a:spLocks noChangeArrowheads="1"/>
            </p:cNvSpPr>
            <p:nvPr/>
          </p:nvSpPr>
          <p:spPr bwMode="gray">
            <a:xfrm rot="3419336">
              <a:off x="1776" y="1148"/>
              <a:ext cx="672" cy="680"/>
            </a:xfrm>
            <a:prstGeom prst="rect">
              <a:avLst/>
            </a:prstGeom>
            <a:gradFill rotWithShape="1">
              <a:gsLst>
                <a:gs pos="0">
                  <a:schemeClr val="accent2"/>
                </a:gs>
                <a:gs pos="100000">
                  <a:schemeClr val="accent2">
                    <a:gamma/>
                    <a:tint val="72549"/>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zh-CN" altLang="en-US">
                <a:ea typeface="宋体" pitchFamily="2" charset="-122"/>
              </a:endParaRPr>
            </a:p>
          </p:txBody>
        </p:sp>
        <p:grpSp>
          <p:nvGrpSpPr>
            <p:cNvPr id="4" name="Group 15"/>
            <p:cNvGrpSpPr>
              <a:grpSpLocks/>
            </p:cNvGrpSpPr>
            <p:nvPr/>
          </p:nvGrpSpPr>
          <p:grpSpPr bwMode="auto">
            <a:xfrm>
              <a:off x="2448" y="1296"/>
              <a:ext cx="624" cy="96"/>
              <a:chOff x="2003" y="3439"/>
              <a:chExt cx="468" cy="244"/>
            </a:xfrm>
          </p:grpSpPr>
          <p:sp>
            <p:nvSpPr>
              <p:cNvPr id="18460"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18461"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5858"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35859"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35860" name="Rectangle 20"/>
            <p:cNvSpPr>
              <a:spLocks noChangeArrowheads="1"/>
            </p:cNvSpPr>
            <p:nvPr/>
          </p:nvSpPr>
          <p:spPr bwMode="gray">
            <a:xfrm rot="3419336">
              <a:off x="2880" y="1148"/>
              <a:ext cx="672" cy="679"/>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a:ea typeface="宋体" pitchFamily="2" charset="-122"/>
              </a:endParaRPr>
            </a:p>
          </p:txBody>
        </p:sp>
        <p:grpSp>
          <p:nvGrpSpPr>
            <p:cNvPr id="5" name="Group 21"/>
            <p:cNvGrpSpPr>
              <a:grpSpLocks/>
            </p:cNvGrpSpPr>
            <p:nvPr/>
          </p:nvGrpSpPr>
          <p:grpSpPr bwMode="auto">
            <a:xfrm>
              <a:off x="3600" y="1296"/>
              <a:ext cx="816" cy="96"/>
              <a:chOff x="2003" y="3439"/>
              <a:chExt cx="468" cy="244"/>
            </a:xfrm>
          </p:grpSpPr>
          <p:sp>
            <p:nvSpPr>
              <p:cNvPr id="18456"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18457"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5864"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35865"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35866"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zh-CN" altLang="en-US">
                <a:ea typeface="宋体" pitchFamily="2" charset="-122"/>
              </a:endParaRPr>
            </a:p>
          </p:txBody>
        </p:sp>
      </p:grpSp>
      <p:sp>
        <p:nvSpPr>
          <p:cNvPr id="18440" name="Rectangle 27"/>
          <p:cNvSpPr>
            <a:spLocks noChangeArrowheads="1"/>
          </p:cNvSpPr>
          <p:nvPr/>
        </p:nvSpPr>
        <p:spPr bwMode="gray">
          <a:xfrm>
            <a:off x="1523976" y="1928802"/>
            <a:ext cx="843501" cy="430887"/>
          </a:xfrm>
          <a:prstGeom prst="rect">
            <a:avLst/>
          </a:prstGeom>
          <a:noFill/>
          <a:ln w="9525">
            <a:noFill/>
            <a:miter lim="800000"/>
            <a:headEnd/>
            <a:tailEnd/>
          </a:ln>
        </p:spPr>
        <p:txBody>
          <a:bodyPr wrap="none">
            <a:spAutoFit/>
          </a:bodyPr>
          <a:lstStyle/>
          <a:p>
            <a:r>
              <a:rPr lang="en-US" altLang="zh-CN" sz="2200" dirty="0">
                <a:latin typeface="+mn-lt"/>
                <a:ea typeface="宋体" pitchFamily="2" charset="-122"/>
              </a:rPr>
              <a:t>RFID</a:t>
            </a:r>
          </a:p>
        </p:txBody>
      </p:sp>
      <p:sp>
        <p:nvSpPr>
          <p:cNvPr id="18441" name="Rectangle 28"/>
          <p:cNvSpPr>
            <a:spLocks noChangeArrowheads="1"/>
          </p:cNvSpPr>
          <p:nvPr/>
        </p:nvSpPr>
        <p:spPr bwMode="gray">
          <a:xfrm>
            <a:off x="3309926" y="1928802"/>
            <a:ext cx="1141659" cy="430887"/>
          </a:xfrm>
          <a:prstGeom prst="rect">
            <a:avLst/>
          </a:prstGeom>
          <a:noFill/>
          <a:ln w="9525">
            <a:noFill/>
            <a:miter lim="800000"/>
            <a:headEnd/>
            <a:tailEnd/>
          </a:ln>
        </p:spPr>
        <p:txBody>
          <a:bodyPr wrap="none">
            <a:spAutoFit/>
          </a:bodyPr>
          <a:lstStyle/>
          <a:p>
            <a:r>
              <a:rPr lang="en-US" altLang="zh-CN" sz="2200" dirty="0">
                <a:solidFill>
                  <a:schemeClr val="bg1"/>
                </a:solidFill>
                <a:latin typeface="+mn-lt"/>
                <a:ea typeface="宋体" pitchFamily="2" charset="-122"/>
              </a:rPr>
              <a:t>Sensor</a:t>
            </a:r>
          </a:p>
        </p:txBody>
      </p:sp>
      <p:sp>
        <p:nvSpPr>
          <p:cNvPr id="18442" name="Rectangle 29"/>
          <p:cNvSpPr>
            <a:spLocks noChangeArrowheads="1"/>
          </p:cNvSpPr>
          <p:nvPr/>
        </p:nvSpPr>
        <p:spPr bwMode="gray">
          <a:xfrm>
            <a:off x="4881562" y="1928802"/>
            <a:ext cx="1700978" cy="430887"/>
          </a:xfrm>
          <a:prstGeom prst="rect">
            <a:avLst/>
          </a:prstGeom>
          <a:noFill/>
          <a:ln w="9525">
            <a:noFill/>
            <a:miter lim="800000"/>
            <a:headEnd/>
            <a:tailEnd/>
          </a:ln>
        </p:spPr>
        <p:txBody>
          <a:bodyPr wrap="none">
            <a:spAutoFit/>
          </a:bodyPr>
          <a:lstStyle/>
          <a:p>
            <a:r>
              <a:rPr lang="en-US" altLang="zh-CN" sz="2200" dirty="0">
                <a:latin typeface="+mn-lt"/>
                <a:ea typeface="宋体" pitchFamily="2" charset="-122"/>
              </a:rPr>
              <a:t>Smart Tech</a:t>
            </a:r>
          </a:p>
        </p:txBody>
      </p:sp>
      <p:sp>
        <p:nvSpPr>
          <p:cNvPr id="18443" name="Rectangle 30"/>
          <p:cNvSpPr>
            <a:spLocks noChangeArrowheads="1"/>
          </p:cNvSpPr>
          <p:nvPr/>
        </p:nvSpPr>
        <p:spPr bwMode="gray">
          <a:xfrm>
            <a:off x="6810388" y="1928802"/>
            <a:ext cx="1666418" cy="446276"/>
          </a:xfrm>
          <a:prstGeom prst="rect">
            <a:avLst/>
          </a:prstGeom>
          <a:noFill/>
          <a:ln w="9525">
            <a:noFill/>
            <a:miter lim="800000"/>
            <a:headEnd/>
            <a:tailEnd/>
          </a:ln>
        </p:spPr>
        <p:txBody>
          <a:bodyPr wrap="none">
            <a:spAutoFit/>
          </a:bodyPr>
          <a:lstStyle/>
          <a:p>
            <a:r>
              <a:rPr lang="en-US" altLang="zh-CN" sz="2200" dirty="0" err="1">
                <a:solidFill>
                  <a:schemeClr val="bg1"/>
                </a:solidFill>
                <a:latin typeface="+mn-lt"/>
                <a:ea typeface="宋体" pitchFamily="2" charset="-122"/>
              </a:rPr>
              <a:t>Nano</a:t>
            </a:r>
            <a:r>
              <a:rPr lang="en-US" altLang="zh-CN" sz="2200" dirty="0">
                <a:solidFill>
                  <a:schemeClr val="bg1"/>
                </a:solidFill>
                <a:latin typeface="+mn-lt"/>
                <a:ea typeface="宋体" pitchFamily="2" charset="-122"/>
              </a:rPr>
              <a:t> Tech</a:t>
            </a:r>
          </a:p>
        </p:txBody>
      </p:sp>
      <p:sp>
        <p:nvSpPr>
          <p:cNvPr id="18444" name="Rectangle 31"/>
          <p:cNvSpPr>
            <a:spLocks noChangeArrowheads="1"/>
          </p:cNvSpPr>
          <p:nvPr/>
        </p:nvSpPr>
        <p:spPr bwMode="auto">
          <a:xfrm>
            <a:off x="1320800" y="3276600"/>
            <a:ext cx="1403350" cy="1323439"/>
          </a:xfrm>
          <a:prstGeom prst="rect">
            <a:avLst/>
          </a:prstGeom>
          <a:noFill/>
          <a:ln w="9525">
            <a:noFill/>
            <a:miter lim="800000"/>
            <a:headEnd/>
            <a:tailEnd/>
          </a:ln>
        </p:spPr>
        <p:txBody>
          <a:bodyPr>
            <a:spAutoFit/>
          </a:bodyPr>
          <a:lstStyle/>
          <a:p>
            <a:r>
              <a:rPr lang="en-US" altLang="zh-CN" sz="2000" b="0" dirty="0">
                <a:solidFill>
                  <a:srgbClr val="125864"/>
                </a:solidFill>
                <a:latin typeface="+mn-lt"/>
                <a:ea typeface="宋体" pitchFamily="2" charset="-122"/>
              </a:rPr>
              <a:t>To identify and track the data of things </a:t>
            </a:r>
            <a:r>
              <a:rPr lang="en-US" altLang="zh-CN" sz="2000" b="0" dirty="0" smtClean="0">
                <a:solidFill>
                  <a:srgbClr val="125864"/>
                </a:solidFill>
                <a:latin typeface="+mn-lt"/>
                <a:ea typeface="宋体" pitchFamily="2" charset="-122"/>
              </a:rPr>
              <a:t>.</a:t>
            </a:r>
            <a:endParaRPr lang="en-US" altLang="zh-CN" sz="2000" b="0" dirty="0">
              <a:solidFill>
                <a:srgbClr val="125864"/>
              </a:solidFill>
              <a:latin typeface="+mn-lt"/>
              <a:ea typeface="宋体" pitchFamily="2" charset="-122"/>
            </a:endParaRPr>
          </a:p>
        </p:txBody>
      </p:sp>
      <p:sp>
        <p:nvSpPr>
          <p:cNvPr id="18445" name="Rectangle 32"/>
          <p:cNvSpPr>
            <a:spLocks noChangeArrowheads="1"/>
          </p:cNvSpPr>
          <p:nvPr/>
        </p:nvSpPr>
        <p:spPr bwMode="auto">
          <a:xfrm>
            <a:off x="3152800" y="3140968"/>
            <a:ext cx="1568450" cy="2308324"/>
          </a:xfrm>
          <a:prstGeom prst="rect">
            <a:avLst/>
          </a:prstGeom>
          <a:noFill/>
          <a:ln w="9525">
            <a:noFill/>
            <a:miter lim="800000"/>
            <a:headEnd/>
            <a:tailEnd/>
          </a:ln>
        </p:spPr>
        <p:txBody>
          <a:bodyPr>
            <a:spAutoFit/>
          </a:bodyPr>
          <a:lstStyle/>
          <a:p>
            <a:r>
              <a:rPr lang="en-US" altLang="zh-CN" sz="1800" b="0" dirty="0">
                <a:solidFill>
                  <a:srgbClr val="125864"/>
                </a:solidFill>
                <a:latin typeface="+mn-lt"/>
                <a:ea typeface="宋体" pitchFamily="2" charset="-122"/>
              </a:rPr>
              <a:t>To collect and process the data to detect the changes in the physical status of things</a:t>
            </a:r>
          </a:p>
        </p:txBody>
      </p:sp>
      <p:sp>
        <p:nvSpPr>
          <p:cNvPr id="18446" name="Rectangle 33"/>
          <p:cNvSpPr>
            <a:spLocks noChangeArrowheads="1"/>
          </p:cNvSpPr>
          <p:nvPr/>
        </p:nvSpPr>
        <p:spPr bwMode="auto">
          <a:xfrm>
            <a:off x="4953000" y="3140968"/>
            <a:ext cx="1816100" cy="2308324"/>
          </a:xfrm>
          <a:prstGeom prst="rect">
            <a:avLst/>
          </a:prstGeom>
          <a:noFill/>
          <a:ln w="9525">
            <a:noFill/>
            <a:miter lim="800000"/>
            <a:headEnd/>
            <a:tailEnd/>
          </a:ln>
        </p:spPr>
        <p:txBody>
          <a:bodyPr>
            <a:spAutoFit/>
          </a:bodyPr>
          <a:lstStyle/>
          <a:p>
            <a:r>
              <a:rPr lang="en-US" altLang="zh-CN" sz="1800" b="0" dirty="0" smtClean="0">
                <a:solidFill>
                  <a:srgbClr val="125864"/>
                </a:solidFill>
                <a:latin typeface="+mn-lt"/>
                <a:ea typeface="宋体" pitchFamily="2" charset="-122"/>
              </a:rPr>
              <a:t>To enhance the power of the network by devolving processing capabilities to different part of the network.</a:t>
            </a:r>
            <a:endParaRPr lang="en-US" altLang="zh-CN" sz="1800" b="0" dirty="0">
              <a:solidFill>
                <a:srgbClr val="125864"/>
              </a:solidFill>
              <a:latin typeface="+mn-lt"/>
              <a:ea typeface="宋体" pitchFamily="2" charset="-122"/>
            </a:endParaRPr>
          </a:p>
        </p:txBody>
      </p:sp>
      <p:sp>
        <p:nvSpPr>
          <p:cNvPr id="18447" name="Rectangle 34"/>
          <p:cNvSpPr>
            <a:spLocks noChangeArrowheads="1"/>
          </p:cNvSpPr>
          <p:nvPr/>
        </p:nvSpPr>
        <p:spPr bwMode="auto">
          <a:xfrm>
            <a:off x="6934200" y="3276600"/>
            <a:ext cx="1651000" cy="2246769"/>
          </a:xfrm>
          <a:prstGeom prst="rect">
            <a:avLst/>
          </a:prstGeom>
          <a:noFill/>
          <a:ln w="9525">
            <a:noFill/>
            <a:miter lim="800000"/>
            <a:headEnd/>
            <a:tailEnd/>
          </a:ln>
        </p:spPr>
        <p:txBody>
          <a:bodyPr>
            <a:spAutoFit/>
          </a:bodyPr>
          <a:lstStyle/>
          <a:p>
            <a:r>
              <a:rPr lang="en-US" altLang="zh-CN" sz="2000" b="0" dirty="0">
                <a:solidFill>
                  <a:srgbClr val="125864"/>
                </a:solidFill>
                <a:latin typeface="+mn-lt"/>
                <a:ea typeface="宋体" pitchFamily="2" charset="-122"/>
              </a:rPr>
              <a:t>To make the smaller and smaller things have the ability to connect and interact.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Sensor Technology</a:t>
            </a:r>
            <a:endParaRPr lang="es-ES" dirty="0"/>
          </a:p>
        </p:txBody>
      </p:sp>
      <p:sp>
        <p:nvSpPr>
          <p:cNvPr id="3" name="2 Marcador de contenido"/>
          <p:cNvSpPr>
            <a:spLocks noGrp="1"/>
          </p:cNvSpPr>
          <p:nvPr>
            <p:ph idx="1"/>
          </p:nvPr>
        </p:nvSpPr>
        <p:spPr/>
        <p:txBody>
          <a:bodyPr/>
          <a:lstStyle/>
          <a:p>
            <a:r>
              <a:rPr lang="en-US" altLang="zh-CN" dirty="0" smtClean="0">
                <a:ea typeface="宋体" pitchFamily="2" charset="-122"/>
              </a:rPr>
              <a:t>The </a:t>
            </a:r>
            <a:r>
              <a:rPr lang="en-US" altLang="zh-CN" dirty="0">
                <a:ea typeface="宋体" pitchFamily="2" charset="-122"/>
              </a:rPr>
              <a:t>ability to detect changes in the physical status of things is essential for recording changes in the environment. </a:t>
            </a:r>
          </a:p>
          <a:p>
            <a:endParaRPr lang="en-US" altLang="zh-CN" sz="2000" dirty="0">
              <a:ea typeface="宋体" pitchFamily="2" charset="-122"/>
            </a:endParaRPr>
          </a:p>
          <a:p>
            <a:r>
              <a:rPr lang="en-US" altLang="zh-CN" dirty="0">
                <a:ea typeface="宋体" pitchFamily="2" charset="-122"/>
              </a:rPr>
              <a:t>Wireless sensor technology </a:t>
            </a:r>
            <a:r>
              <a:rPr lang="en-US" altLang="zh-CN" dirty="0" smtClean="0">
                <a:ea typeface="宋体" pitchFamily="2" charset="-122"/>
              </a:rPr>
              <a:t>plays </a:t>
            </a:r>
            <a:r>
              <a:rPr lang="en-US" altLang="zh-CN" dirty="0">
                <a:ea typeface="宋体" pitchFamily="2" charset="-122"/>
              </a:rPr>
              <a:t>a pivotal role in bridging the gap between the physical and virtual worlds, and enabling things to respond to changes in their physical environment. </a:t>
            </a:r>
          </a:p>
          <a:p>
            <a:endParaRPr lang="en-US" altLang="zh-CN" sz="2000" dirty="0">
              <a:ea typeface="宋体" pitchFamily="2" charset="-122"/>
            </a:endParaRPr>
          </a:p>
          <a:p>
            <a:r>
              <a:rPr lang="en-US" altLang="zh-CN" dirty="0">
                <a:ea typeface="宋体" pitchFamily="2" charset="-122"/>
              </a:rPr>
              <a:t>Sensors collect data from their environment, generating information and raising awareness about context.</a:t>
            </a:r>
          </a:p>
          <a:p>
            <a:endParaRPr lang="en-US" altLang="zh-CN" sz="2000" dirty="0">
              <a:ea typeface="宋体" pitchFamily="2" charset="-122"/>
            </a:endParaRPr>
          </a:p>
          <a:p>
            <a:r>
              <a:rPr lang="en-US" altLang="zh-CN" b="1" dirty="0">
                <a:ea typeface="宋体" pitchFamily="2" charset="-122"/>
              </a:rPr>
              <a:t>Example: </a:t>
            </a:r>
            <a:r>
              <a:rPr lang="en-US" altLang="zh-CN" dirty="0">
                <a:solidFill>
                  <a:srgbClr val="798B1D"/>
                </a:solidFill>
                <a:ea typeface="宋体" pitchFamily="2" charset="-122"/>
              </a:rPr>
              <a:t>sensors in an electronic jacket can collect information about changes in external temperature and the parameters of the jacket can be adjusted accordingly.</a:t>
            </a:r>
          </a:p>
          <a:p>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ltLang="zh-CN" dirty="0" smtClean="0">
                <a:ea typeface="宋体" charset="-122"/>
              </a:rPr>
              <a:t>What is the Internet of Services?</a:t>
            </a:r>
            <a:endParaRPr lang="es-ES" dirty="0"/>
          </a:p>
        </p:txBody>
      </p:sp>
      <p:sp>
        <p:nvSpPr>
          <p:cNvPr id="3" name="2 Marcador de contenido"/>
          <p:cNvSpPr>
            <a:spLocks noGrp="1"/>
          </p:cNvSpPr>
          <p:nvPr>
            <p:ph idx="1"/>
          </p:nvPr>
        </p:nvSpPr>
        <p:spPr/>
        <p:txBody>
          <a:bodyPr/>
          <a:lstStyle/>
          <a:p>
            <a:pPr>
              <a:buNone/>
            </a:pPr>
            <a:r>
              <a:rPr b="1" smtClean="0"/>
              <a:t>Definitions</a:t>
            </a:r>
          </a:p>
          <a:p>
            <a:pPr>
              <a:buNone/>
            </a:pPr>
            <a:endParaRPr sz="1400" b="1" smtClean="0"/>
          </a:p>
          <a:p>
            <a:pPr marL="180000" lvl="1">
              <a:buNone/>
            </a:pPr>
            <a:r>
              <a:rPr altLang="zh-CN" sz="2000" smtClean="0">
                <a:ea typeface="宋体" pitchFamily="2" charset="-122"/>
              </a:rPr>
              <a:t>(1) </a:t>
            </a:r>
            <a:r>
              <a:rPr lang="en-US" altLang="zh-CN" sz="2000" dirty="0" smtClean="0"/>
              <a:t>A</a:t>
            </a:r>
            <a:r>
              <a:rPr lang="en-US" sz="2000" dirty="0" smtClean="0"/>
              <a:t> new and elaborate vision for next-generation services provided via the Internet is known as the Internet of Services. The creation of these services is facilitated by an open platform and interface architecture, as provided by the Enterprise Service-Oriented Architecture (enterprise SOA).</a:t>
            </a:r>
            <a:endParaRPr lang="en-US" sz="2000" dirty="0" smtClean="0">
              <a:ea typeface="宋体" pitchFamily="2" charset="-122"/>
            </a:endParaRPr>
          </a:p>
          <a:p>
            <a:pPr marL="180000" lvl="1" algn="r">
              <a:buNone/>
            </a:pPr>
            <a:r>
              <a:rPr lang="en-US" altLang="zh-CN" sz="2000" dirty="0" smtClean="0">
                <a:ea typeface="宋体" pitchFamily="2" charset="-122"/>
              </a:rPr>
              <a:t>[</a:t>
            </a:r>
            <a:r>
              <a:rPr lang="en-US" altLang="zh-CN" sz="2000" dirty="0" err="1" smtClean="0">
                <a:ea typeface="宋体" pitchFamily="2" charset="-122"/>
              </a:rPr>
              <a:t>IoS</a:t>
            </a:r>
            <a:r>
              <a:rPr lang="en-US" altLang="zh-CN" sz="2000" dirty="0" smtClean="0">
                <a:ea typeface="宋体" pitchFamily="2" charset="-122"/>
              </a:rPr>
              <a:t>]</a:t>
            </a:r>
            <a:endParaRPr lang="en-US" altLang="zh-CN" sz="2200" dirty="0" smtClean="0">
              <a:ea typeface="宋体" pitchFamily="2" charset="-122"/>
            </a:endParaRPr>
          </a:p>
          <a:p>
            <a:pPr lvl="1" algn="r">
              <a:buNone/>
            </a:pPr>
            <a:endParaRPr lang="en-US" altLang="zh-CN" dirty="0" smtClean="0">
              <a:ea typeface="宋体" pitchFamily="2" charset="-122"/>
            </a:endParaRPr>
          </a:p>
          <a:p>
            <a:pPr>
              <a:buNone/>
            </a:pPr>
            <a:r>
              <a:rPr lang="en-US" altLang="zh-CN" sz="2000" dirty="0" smtClean="0">
                <a:ea typeface="宋体" pitchFamily="2" charset="-122"/>
              </a:rPr>
              <a:t>(2)</a:t>
            </a:r>
            <a:r>
              <a:rPr lang="en-US" sz="2000" dirty="0" smtClean="0"/>
              <a:t> A service-oriented architecture (SOA) is essentially a collection of services. These services communicate with each other. The communication can involve either simple data passing or it could involve two or more services coordinating some activity. Some means of connecting services to each other is needed</a:t>
            </a:r>
            <a:endParaRPr lang="en-US" altLang="zh-CN" sz="2000" dirty="0">
              <a:ea typeface="宋体" pitchFamily="2" charset="-122"/>
            </a:endParaRPr>
          </a:p>
          <a:p>
            <a:pPr algn="r">
              <a:spcBef>
                <a:spcPct val="20000"/>
              </a:spcBef>
              <a:buClr>
                <a:schemeClr val="tx2"/>
              </a:buClr>
              <a:buSzPct val="115000"/>
              <a:buNone/>
            </a:pPr>
            <a:r>
              <a:rPr lang="en-US" altLang="zh-CN" sz="2000" dirty="0" smtClean="0">
                <a:ea typeface="宋体" pitchFamily="2" charset="-122"/>
              </a:rPr>
              <a:t>                       [</a:t>
            </a:r>
            <a:r>
              <a:rPr lang="en-US" altLang="zh-CN" sz="2000" dirty="0" err="1" smtClean="0">
                <a:ea typeface="宋体" pitchFamily="2" charset="-122"/>
              </a:rPr>
              <a:t>SerArc</a:t>
            </a:r>
            <a:r>
              <a:rPr lang="en-US" altLang="zh-CN" sz="2000" dirty="0" smtClean="0">
                <a:ea typeface="宋体" pitchFamily="2" charset="-122"/>
              </a:rPr>
              <a:t>]</a:t>
            </a:r>
            <a:endParaRPr sz="2000" smtClean="0"/>
          </a:p>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Bibliography</a:t>
            </a:r>
            <a:endParaRPr lang="en-GB" dirty="0"/>
          </a:p>
        </p:txBody>
      </p:sp>
      <p:sp>
        <p:nvSpPr>
          <p:cNvPr id="3" name="2 Marcador de contenido"/>
          <p:cNvSpPr>
            <a:spLocks noGrp="1"/>
          </p:cNvSpPr>
          <p:nvPr>
            <p:ph idx="1"/>
          </p:nvPr>
        </p:nvSpPr>
        <p:spPr>
          <a:ln>
            <a:solidFill>
              <a:srgbClr val="336600"/>
            </a:solidFill>
          </a:ln>
        </p:spPr>
        <p:txBody>
          <a:bodyPr>
            <a:normAutofit fontScale="62500" lnSpcReduction="20000"/>
          </a:bodyPr>
          <a:lstStyle/>
          <a:p>
            <a:pPr lvl="0"/>
            <a:r>
              <a:rPr sz="2900" smtClean="0"/>
              <a:t>[</a:t>
            </a:r>
            <a:r>
              <a:rPr sz="2900"/>
              <a:t>AtosCon] </a:t>
            </a:r>
            <a:r>
              <a:rPr sz="2900" u="sng">
                <a:hlinkClick r:id="rId2"/>
              </a:rPr>
              <a:t>http://lookout.atosconsulting.com/step-trends/technological/future-internet/</a:t>
            </a:r>
            <a:r>
              <a:rPr sz="2900"/>
              <a:t> </a:t>
            </a:r>
          </a:p>
          <a:p>
            <a:pPr lvl="0"/>
            <a:r>
              <a:rPr lang="en-US" sz="2900" dirty="0"/>
              <a:t>[</a:t>
            </a:r>
            <a:r>
              <a:rPr lang="en-US" sz="2900" dirty="0" err="1"/>
              <a:t>CoACM</a:t>
            </a:r>
            <a:r>
              <a:rPr lang="en-US" sz="2900" dirty="0"/>
              <a:t> 1993] </a:t>
            </a:r>
            <a:r>
              <a:rPr lang="en-US" sz="2900" dirty="0" err="1"/>
              <a:t>Commun</a:t>
            </a:r>
            <a:r>
              <a:rPr lang="en-US" sz="2900" dirty="0"/>
              <a:t>. ACM, July 1993.</a:t>
            </a:r>
            <a:endParaRPr sz="2900"/>
          </a:p>
          <a:p>
            <a:pPr lvl="0"/>
            <a:r>
              <a:rPr lang="en-US" sz="2900" dirty="0"/>
              <a:t>[</a:t>
            </a:r>
            <a:r>
              <a:rPr lang="en-US" sz="2900" dirty="0" err="1"/>
              <a:t>FutureInt</a:t>
            </a:r>
            <a:r>
              <a:rPr lang="en-US" sz="2900" dirty="0"/>
              <a:t> 2008]  </a:t>
            </a:r>
            <a:r>
              <a:rPr lang="en-US" sz="2900" u="sng" dirty="0">
                <a:hlinkClick r:id="rId3"/>
              </a:rPr>
              <a:t>http://www.future-internet.eu/home/future-internetassembly/</a:t>
            </a:r>
            <a:r>
              <a:rPr sz="2900" u="sng">
                <a:hlinkClick r:id="rId3"/>
              </a:rPr>
              <a:t>madrid-dec-2008.html</a:t>
            </a:r>
            <a:r>
              <a:rPr sz="2900"/>
              <a:t> </a:t>
            </a:r>
          </a:p>
          <a:p>
            <a:pPr lvl="0"/>
            <a:r>
              <a:rPr lang="en-US" sz="2900" dirty="0"/>
              <a:t>[</a:t>
            </a:r>
            <a:r>
              <a:rPr lang="en-US" sz="2900" dirty="0" err="1"/>
              <a:t>IoS</a:t>
            </a:r>
            <a:r>
              <a:rPr lang="en-US" sz="2900" dirty="0"/>
              <a:t>] Internet of Services web page. </a:t>
            </a:r>
            <a:r>
              <a:rPr lang="en-US" sz="2900" u="sng" dirty="0">
                <a:hlinkClick r:id="rId4"/>
              </a:rPr>
              <a:t>http://www.internet-of-services.com</a:t>
            </a:r>
            <a:r>
              <a:rPr sz="2900"/>
              <a:t> </a:t>
            </a:r>
          </a:p>
          <a:p>
            <a:pPr lvl="0"/>
            <a:r>
              <a:rPr lang="en-US" sz="2900" dirty="0"/>
              <a:t>[</a:t>
            </a:r>
            <a:r>
              <a:rPr lang="en-US" sz="2900" dirty="0" err="1"/>
              <a:t>IoT</a:t>
            </a:r>
            <a:r>
              <a:rPr lang="en-US" sz="2900" dirty="0"/>
              <a:t> 2008] International Conference for Industry and Academia </a:t>
            </a:r>
            <a:br>
              <a:rPr lang="en-US" sz="2900" dirty="0"/>
            </a:br>
            <a:r>
              <a:rPr lang="en-US" sz="2900" dirty="0"/>
              <a:t>March 26-28, 2008 / Zurich. </a:t>
            </a:r>
            <a:r>
              <a:rPr lang="en-US" sz="2900" u="sng" dirty="0">
                <a:hlinkClick r:id="rId4"/>
              </a:rPr>
              <a:t>http://www.the-internet-of-things.org/iot2008/</a:t>
            </a:r>
            <a:r>
              <a:rPr sz="2900" u="sng">
                <a:hlinkClick r:id="rId4"/>
              </a:rPr>
              <a:t> </a:t>
            </a:r>
            <a:endParaRPr sz="2900"/>
          </a:p>
          <a:p>
            <a:pPr lvl="0"/>
            <a:r>
              <a:rPr lang="en-US" sz="2900" dirty="0"/>
              <a:t>[ITU] International Telecommunication Union. “ITU Internet Reports 2005: The Internet of Things. Executive Summary”. November, 2005. </a:t>
            </a:r>
            <a:endParaRPr sz="2900"/>
          </a:p>
          <a:p>
            <a:pPr lvl="0"/>
            <a:r>
              <a:rPr lang="en-US" sz="2900" dirty="0"/>
              <a:t>[</a:t>
            </a:r>
            <a:r>
              <a:rPr lang="en-US" sz="2900" dirty="0" err="1"/>
              <a:t>JapanMPM</a:t>
            </a:r>
            <a:r>
              <a:rPr lang="en-US" sz="2900" dirty="0"/>
              <a:t>] Japan’s Ministry of Public Management, Home Affairs, Post and Telecommunications.</a:t>
            </a:r>
            <a:endParaRPr sz="2900"/>
          </a:p>
          <a:p>
            <a:pPr lvl="0"/>
            <a:r>
              <a:rPr sz="2900"/>
              <a:t>[Ni] National Instruments. </a:t>
            </a:r>
            <a:r>
              <a:rPr lang="en-US" sz="2900" u="sng" dirty="0">
                <a:hlinkClick r:id="rId5"/>
              </a:rPr>
              <a:t>http://zone.ni.com/devzone/cda/tut/p/id/8707</a:t>
            </a:r>
            <a:r>
              <a:rPr lang="en-US" sz="2900" dirty="0"/>
              <a:t>.</a:t>
            </a:r>
            <a:r>
              <a:rPr lang="en-US" sz="2900" u="sng" dirty="0">
                <a:hlinkClick r:id="rId3"/>
              </a:rPr>
              <a:t> </a:t>
            </a:r>
            <a:endParaRPr sz="2900"/>
          </a:p>
          <a:p>
            <a:pPr lvl="0"/>
            <a:r>
              <a:rPr sz="2900"/>
              <a:t>[RDiego] </a:t>
            </a:r>
            <a:r>
              <a:rPr sz="2900" u="sng">
                <a:hlinkClick r:id="rId6"/>
              </a:rPr>
              <a:t>http://rdiego.diatel.upm.es/r%26d/iot</a:t>
            </a:r>
            <a:r>
              <a:rPr sz="2900"/>
              <a:t> </a:t>
            </a:r>
          </a:p>
          <a:p>
            <a:pPr lvl="0"/>
            <a:r>
              <a:rPr lang="en-US" sz="2900" dirty="0"/>
              <a:t>[</a:t>
            </a:r>
            <a:r>
              <a:rPr lang="en-US" sz="2900" dirty="0" err="1"/>
              <a:t>SearchNet</a:t>
            </a:r>
            <a:r>
              <a:rPr lang="en-US" sz="2900" dirty="0"/>
              <a:t>] Definition obtained through </a:t>
            </a:r>
            <a:r>
              <a:rPr lang="en-US" sz="2900" u="sng" dirty="0">
                <a:hlinkClick r:id="rId7"/>
              </a:rPr>
              <a:t>http://ww.searchnetworking.com</a:t>
            </a:r>
            <a:r>
              <a:rPr lang="en-US" sz="2900" dirty="0"/>
              <a:t>.</a:t>
            </a:r>
            <a:endParaRPr sz="2900"/>
          </a:p>
          <a:p>
            <a:pPr lvl="0"/>
            <a:r>
              <a:rPr lang="en-US" sz="2900" dirty="0"/>
              <a:t>[</a:t>
            </a:r>
            <a:r>
              <a:rPr lang="en-US" sz="2900" dirty="0" err="1"/>
              <a:t>SerArc</a:t>
            </a:r>
            <a:r>
              <a:rPr lang="en-US" sz="2900" dirty="0"/>
              <a:t>] Service Architecture web page. </a:t>
            </a:r>
            <a:r>
              <a:rPr lang="en-US" sz="2900" u="sng" dirty="0">
                <a:hlinkClick r:id="rId8"/>
              </a:rPr>
              <a:t>http://www.service-architecture.com</a:t>
            </a:r>
            <a:r>
              <a:rPr sz="2900"/>
              <a:t> </a:t>
            </a:r>
          </a:p>
          <a:p>
            <a:pPr lvl="0"/>
            <a:r>
              <a:rPr lang="en-US" sz="2900" dirty="0"/>
              <a:t>[</a:t>
            </a:r>
            <a:r>
              <a:rPr lang="en-US" sz="2900" dirty="0" err="1"/>
              <a:t>Spivack</a:t>
            </a:r>
            <a:r>
              <a:rPr lang="en-US" sz="2900" dirty="0"/>
              <a:t>] Nova </a:t>
            </a:r>
            <a:r>
              <a:rPr lang="en-US" sz="2900" dirty="0" err="1"/>
              <a:t>Spivack</a:t>
            </a:r>
            <a:r>
              <a:rPr lang="en-US" sz="2900" dirty="0"/>
              <a:t>. Making Sense of the Semantic Web. </a:t>
            </a:r>
            <a:r>
              <a:rPr lang="en-US" sz="2900" u="sng" dirty="0">
                <a:hlinkClick r:id="rId9"/>
              </a:rPr>
              <a:t>http://www.slideshare.net/syawal/nova-spivack-semantic-web-talk</a:t>
            </a:r>
            <a:r>
              <a:rPr sz="2900"/>
              <a:t> </a:t>
            </a:r>
          </a:p>
          <a:p>
            <a:pPr lvl="0"/>
            <a:r>
              <a:rPr lang="en-US" sz="2900" dirty="0"/>
              <a:t>[WSIS 2005] World Summit on the Information Society. </a:t>
            </a:r>
            <a:r>
              <a:rPr lang="en-US" sz="2900" u="sng" dirty="0">
                <a:hlinkClick r:id="rId6"/>
              </a:rPr>
              <a:t>http://www.itu.int/wsis/tunis/index.html.</a:t>
            </a:r>
            <a:r>
              <a:rPr sz="2900" u="sng">
                <a:hlinkClick r:id="rId6"/>
              </a:rPr>
              <a:t> </a:t>
            </a:r>
            <a:endParaRPr sz="2900"/>
          </a:p>
          <a:p>
            <a:pPr>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Pervasive Computing</a:t>
            </a:r>
            <a:endParaRPr lang="es-ES" dirty="0"/>
          </a:p>
        </p:txBody>
      </p:sp>
      <p:sp>
        <p:nvSpPr>
          <p:cNvPr id="3" name="2 Marcador de contenido"/>
          <p:cNvSpPr>
            <a:spLocks noGrp="1"/>
          </p:cNvSpPr>
          <p:nvPr>
            <p:ph idx="1"/>
          </p:nvPr>
        </p:nvSpPr>
        <p:spPr/>
        <p:txBody>
          <a:bodyPr/>
          <a:lstStyle/>
          <a:p>
            <a:pPr>
              <a:buNone/>
            </a:pPr>
            <a:r>
              <a:rPr b="1" smtClean="0"/>
              <a:t>Definition</a:t>
            </a:r>
          </a:p>
          <a:p>
            <a:pPr>
              <a:lnSpc>
                <a:spcPct val="90000"/>
              </a:lnSpc>
              <a:spcBef>
                <a:spcPct val="20000"/>
              </a:spcBef>
              <a:buClr>
                <a:schemeClr val="tx2"/>
              </a:buClr>
              <a:buSzPct val="115000"/>
              <a:buNone/>
            </a:pPr>
            <a:r>
              <a:rPr lang="en-US" sz="2200" dirty="0"/>
              <a:t>Pervasive computing is the trend towards increasingly </a:t>
            </a:r>
            <a:r>
              <a:rPr lang="en-US" sz="2200" dirty="0" smtClean="0"/>
              <a:t>ubiquitous</a:t>
            </a:r>
          </a:p>
          <a:p>
            <a:pPr>
              <a:lnSpc>
                <a:spcPct val="90000"/>
              </a:lnSpc>
              <a:spcBef>
                <a:spcPct val="20000"/>
              </a:spcBef>
              <a:buClr>
                <a:schemeClr val="tx2"/>
              </a:buClr>
              <a:buSzPct val="115000"/>
              <a:buNone/>
            </a:pPr>
            <a:r>
              <a:rPr lang="en-US" sz="2200" dirty="0" smtClean="0"/>
              <a:t>(another </a:t>
            </a:r>
            <a:r>
              <a:rPr lang="en-US" sz="2200" dirty="0"/>
              <a:t>name for the movement is </a:t>
            </a:r>
            <a:r>
              <a:rPr lang="en-US" sz="2200" i="1" dirty="0">
                <a:solidFill>
                  <a:srgbClr val="336600"/>
                </a:solidFill>
              </a:rPr>
              <a:t>ubiquitous computing</a:t>
            </a:r>
            <a:r>
              <a:rPr lang="en-US" sz="2200" dirty="0" smtClean="0"/>
              <a:t>),</a:t>
            </a:r>
          </a:p>
          <a:p>
            <a:pPr>
              <a:lnSpc>
                <a:spcPct val="90000"/>
              </a:lnSpc>
              <a:spcBef>
                <a:spcPct val="20000"/>
              </a:spcBef>
              <a:buClr>
                <a:schemeClr val="tx2"/>
              </a:buClr>
              <a:buSzPct val="115000"/>
              <a:buNone/>
            </a:pPr>
            <a:r>
              <a:rPr lang="en-US" sz="2200" dirty="0" smtClean="0"/>
              <a:t>connected </a:t>
            </a:r>
            <a:r>
              <a:rPr lang="en-US" sz="2200" dirty="0"/>
              <a:t>computing devices in the environment, a trend </a:t>
            </a:r>
            <a:r>
              <a:rPr lang="en-US" sz="2200" dirty="0" smtClean="0"/>
              <a:t>being</a:t>
            </a:r>
          </a:p>
          <a:p>
            <a:pPr>
              <a:lnSpc>
                <a:spcPct val="90000"/>
              </a:lnSpc>
              <a:spcBef>
                <a:spcPct val="20000"/>
              </a:spcBef>
              <a:buClr>
                <a:schemeClr val="tx2"/>
              </a:buClr>
              <a:buSzPct val="115000"/>
              <a:buNone/>
            </a:pPr>
            <a:r>
              <a:rPr lang="en-US" sz="2200" dirty="0" smtClean="0"/>
              <a:t>brought </a:t>
            </a:r>
            <a:r>
              <a:rPr lang="en-US" sz="2200" dirty="0"/>
              <a:t>about by a convergence of advanced electronic </a:t>
            </a:r>
            <a:r>
              <a:rPr lang="en-US" sz="2200" dirty="0" smtClean="0"/>
              <a:t>– and</a:t>
            </a:r>
          </a:p>
          <a:p>
            <a:pPr>
              <a:lnSpc>
                <a:spcPct val="90000"/>
              </a:lnSpc>
              <a:spcBef>
                <a:spcPct val="20000"/>
              </a:spcBef>
              <a:buClr>
                <a:schemeClr val="tx2"/>
              </a:buClr>
              <a:buSzPct val="115000"/>
              <a:buNone/>
            </a:pPr>
            <a:r>
              <a:rPr lang="en-US" sz="2200" dirty="0" smtClean="0"/>
              <a:t>particularly</a:t>
            </a:r>
            <a:r>
              <a:rPr lang="en-US" sz="2200" dirty="0"/>
              <a:t>, </a:t>
            </a:r>
            <a:r>
              <a:rPr lang="en-US" sz="2200" dirty="0">
                <a:solidFill>
                  <a:srgbClr val="336600"/>
                </a:solidFill>
              </a:rPr>
              <a:t>wireless</a:t>
            </a:r>
            <a:r>
              <a:rPr lang="en-US" sz="2200" dirty="0"/>
              <a:t> - technologies and the Internet.</a:t>
            </a:r>
            <a:endParaRPr lang="en-US" altLang="zh-CN" sz="2200" dirty="0"/>
          </a:p>
          <a:p>
            <a:pPr algn="r">
              <a:lnSpc>
                <a:spcPct val="90000"/>
              </a:lnSpc>
              <a:spcBef>
                <a:spcPct val="20000"/>
              </a:spcBef>
              <a:buClr>
                <a:schemeClr val="tx2"/>
              </a:buClr>
              <a:buSzPct val="115000"/>
              <a:buNone/>
            </a:pPr>
            <a:r>
              <a:rPr lang="en-US" altLang="zh-CN" sz="2200" dirty="0">
                <a:ea typeface="宋体" pitchFamily="2" charset="-122"/>
              </a:rPr>
              <a:t>                                                      </a:t>
            </a:r>
            <a:r>
              <a:rPr lang="en-US" altLang="zh-CN" sz="2200" dirty="0" smtClean="0">
                <a:ea typeface="宋体" pitchFamily="2" charset="-122"/>
              </a:rPr>
              <a:t>[</a:t>
            </a:r>
            <a:r>
              <a:rPr lang="en-US" altLang="zh-CN" sz="2200" dirty="0" err="1" smtClean="0">
                <a:ea typeface="宋体" pitchFamily="2" charset="-122"/>
              </a:rPr>
              <a:t>SearchNet</a:t>
            </a:r>
            <a:r>
              <a:rPr lang="en-US" altLang="zh-CN" sz="2200" dirty="0" smtClean="0">
                <a:ea typeface="宋体" pitchFamily="2" charset="-122"/>
              </a:rPr>
              <a:t>]</a:t>
            </a:r>
            <a:endParaRPr sz="1800" smtClean="0"/>
          </a:p>
          <a:p>
            <a:pPr>
              <a:lnSpc>
                <a:spcPct val="90000"/>
              </a:lnSpc>
              <a:spcBef>
                <a:spcPct val="20000"/>
              </a:spcBef>
              <a:buClr>
                <a:schemeClr val="tx2"/>
              </a:buClr>
              <a:buSzPct val="115000"/>
              <a:buNone/>
            </a:pPr>
            <a:endParaRPr sz="1800" smtClean="0"/>
          </a:p>
          <a:p>
            <a:pPr>
              <a:lnSpc>
                <a:spcPct val="90000"/>
              </a:lnSpc>
              <a:spcBef>
                <a:spcPct val="20000"/>
              </a:spcBef>
              <a:buClr>
                <a:schemeClr val="tx2"/>
              </a:buClr>
              <a:buSzPct val="115000"/>
              <a:buNone/>
            </a:pPr>
            <a:endParaRPr sz="1050"/>
          </a:p>
          <a:p>
            <a:pPr marL="0">
              <a:lnSpc>
                <a:spcPct val="90000"/>
              </a:lnSpc>
              <a:spcBef>
                <a:spcPct val="20000"/>
              </a:spcBef>
              <a:buClr>
                <a:schemeClr val="tx2"/>
              </a:buClr>
              <a:buSzPct val="115000"/>
              <a:buNone/>
            </a:pPr>
            <a:r>
              <a:rPr lang="en-US" sz="2200" dirty="0"/>
              <a:t>Pervasive computing devices are not personal computers , but very tiny - even </a:t>
            </a:r>
            <a:r>
              <a:rPr lang="en-US" sz="2200" dirty="0" smtClean="0"/>
              <a:t>invisible - devices</a:t>
            </a:r>
            <a:r>
              <a:rPr lang="en-US" sz="2200" dirty="0"/>
              <a:t>, either mobile or embedded in almost any type of object imaginable, including cars, tools, appliances, clothing and various consumer goods - </a:t>
            </a:r>
            <a:r>
              <a:rPr lang="en-US" sz="2200" dirty="0">
                <a:solidFill>
                  <a:srgbClr val="336600"/>
                </a:solidFill>
              </a:rPr>
              <a:t>all communicating through increasingly interconnected networks.</a:t>
            </a:r>
            <a:endParaRPr sz="2200">
              <a:solidFill>
                <a:srgbClr val="336600"/>
              </a:solidFill>
            </a:endParaRPr>
          </a:p>
          <a:p>
            <a:pPr>
              <a:lnSpc>
                <a:spcPct val="90000"/>
              </a:lnSpc>
              <a:spcBef>
                <a:spcPct val="20000"/>
              </a:spcBef>
              <a:buClr>
                <a:schemeClr val="tx2"/>
              </a:buClr>
              <a:buSzPct val="115000"/>
              <a:buNone/>
            </a:pPr>
            <a:endParaRPr sz="1800"/>
          </a:p>
          <a:p>
            <a:endParaRPr b="1" smtClean="0">
              <a:solidFill>
                <a:srgbClr val="879B21"/>
              </a:solidFill>
            </a:endParaRPr>
          </a:p>
          <a:p>
            <a:endParaRPr lang="es-ES" b="1" dirty="0">
              <a:solidFill>
                <a:srgbClr val="879B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Internet </a:t>
            </a:r>
            <a:r>
              <a:rPr lang="es-ES" dirty="0" err="1" smtClean="0"/>
              <a:t>Evolution</a:t>
            </a:r>
            <a:endParaRPr lang="es-ES" dirty="0"/>
          </a:p>
        </p:txBody>
      </p:sp>
      <p:pic>
        <p:nvPicPr>
          <p:cNvPr id="2050" name="Picture 2" descr="http://www.faviki.com/blog/keyword_search.gif"/>
          <p:cNvPicPr>
            <a:picLocks noChangeAspect="1" noChangeArrowheads="1"/>
          </p:cNvPicPr>
          <p:nvPr/>
        </p:nvPicPr>
        <p:blipFill>
          <a:blip r:embed="rId2" cstate="print"/>
          <a:srcRect/>
          <a:stretch>
            <a:fillRect/>
          </a:stretch>
        </p:blipFill>
        <p:spPr bwMode="auto">
          <a:xfrm>
            <a:off x="1784648" y="1487149"/>
            <a:ext cx="6408712" cy="4827499"/>
          </a:xfrm>
          <a:prstGeom prst="rect">
            <a:avLst/>
          </a:prstGeom>
          <a:noFill/>
        </p:spPr>
      </p:pic>
      <p:sp>
        <p:nvSpPr>
          <p:cNvPr id="4" name="3 CuadroTexto"/>
          <p:cNvSpPr txBox="1"/>
          <p:nvPr/>
        </p:nvSpPr>
        <p:spPr>
          <a:xfrm rot="5400000">
            <a:off x="7139528" y="3486071"/>
            <a:ext cx="3467616" cy="461665"/>
          </a:xfrm>
          <a:prstGeom prst="rect">
            <a:avLst/>
          </a:prstGeom>
          <a:noFill/>
        </p:spPr>
        <p:txBody>
          <a:bodyPr wrap="none" rtlCol="0">
            <a:spAutoFit/>
          </a:bodyPr>
          <a:lstStyle/>
          <a:p>
            <a:r>
              <a:rPr lang="es-ES" sz="800" b="0" dirty="0" smtClean="0">
                <a:solidFill>
                  <a:srgbClr val="125864"/>
                </a:solidFill>
                <a:latin typeface="+mj-lt"/>
              </a:rPr>
              <a:t> </a:t>
            </a:r>
            <a:r>
              <a:rPr lang="en-US" sz="800" dirty="0" smtClean="0">
                <a:solidFill>
                  <a:srgbClr val="879B21"/>
                </a:solidFill>
                <a:latin typeface="+mj-lt"/>
              </a:rPr>
              <a:t>Nova </a:t>
            </a:r>
            <a:r>
              <a:rPr lang="en-US" sz="800" dirty="0" err="1" smtClean="0">
                <a:solidFill>
                  <a:srgbClr val="879B21"/>
                </a:solidFill>
                <a:latin typeface="+mj-lt"/>
              </a:rPr>
              <a:t>Spivack</a:t>
            </a:r>
            <a:r>
              <a:rPr lang="en-US" sz="800" dirty="0" smtClean="0">
                <a:latin typeface="+mj-lt"/>
              </a:rPr>
              <a:t>. Making Sense of the Semantic Web.</a:t>
            </a:r>
          </a:p>
          <a:p>
            <a:r>
              <a:rPr lang="en-US" sz="800" dirty="0" smtClean="0">
                <a:latin typeface="+mj-lt"/>
              </a:rPr>
              <a:t> </a:t>
            </a:r>
            <a:r>
              <a:rPr lang="en-US" sz="800" dirty="0" smtClean="0">
                <a:latin typeface="+mj-lt"/>
                <a:hlinkClick r:id="rId3"/>
              </a:rPr>
              <a:t>http://www.slideshare.net/syawal/nova-spivack-semantic-web-talk</a:t>
            </a:r>
            <a:r>
              <a:rPr lang="en-US" sz="800" dirty="0" smtClean="0">
                <a:latin typeface="+mj-lt"/>
              </a:rPr>
              <a:t>.</a:t>
            </a:r>
          </a:p>
          <a:p>
            <a:r>
              <a:rPr lang="en-US" sz="800" dirty="0" smtClean="0">
                <a:latin typeface="+mj-lt"/>
              </a:rPr>
              <a:t> Used under the Creative Commons License.</a:t>
            </a:r>
            <a:endParaRPr lang="es-ES" sz="800" b="0" dirty="0">
              <a:solidFill>
                <a:srgbClr val="125864"/>
              </a:solidFill>
              <a:latin typeface="+mj-lt"/>
            </a:endParaRPr>
          </a:p>
        </p:txBody>
      </p:sp>
      <p:sp>
        <p:nvSpPr>
          <p:cNvPr id="6" name="5 CuadroTexto"/>
          <p:cNvSpPr txBox="1"/>
          <p:nvPr/>
        </p:nvSpPr>
        <p:spPr>
          <a:xfrm>
            <a:off x="8239148" y="6000768"/>
            <a:ext cx="1071570" cy="369332"/>
          </a:xfrm>
          <a:prstGeom prst="rect">
            <a:avLst/>
          </a:prstGeom>
          <a:noFill/>
        </p:spPr>
        <p:txBody>
          <a:bodyPr wrap="square" rtlCol="0">
            <a:spAutoFit/>
          </a:bodyPr>
          <a:lstStyle/>
          <a:p>
            <a:r>
              <a:rPr lang="es-ES" altLang="zh-CN" sz="1800" b="0" dirty="0" smtClean="0">
                <a:solidFill>
                  <a:srgbClr val="125864"/>
                </a:solidFill>
                <a:latin typeface="+mn-lt"/>
                <a:ea typeface="宋体" pitchFamily="2" charset="-122"/>
              </a:rPr>
              <a:t>[</a:t>
            </a:r>
            <a:r>
              <a:rPr lang="es-ES" altLang="zh-CN" sz="1800" b="0" dirty="0" err="1" smtClean="0">
                <a:solidFill>
                  <a:srgbClr val="125864"/>
                </a:solidFill>
                <a:latin typeface="+mn-lt"/>
                <a:ea typeface="宋体" pitchFamily="2" charset="-122"/>
              </a:rPr>
              <a:t>Spivak</a:t>
            </a:r>
            <a:r>
              <a:rPr lang="es-ES" altLang="zh-CN" sz="1800" b="0" dirty="0" smtClean="0">
                <a:solidFill>
                  <a:srgbClr val="125864"/>
                </a:solidFill>
                <a:latin typeface="+mn-lt"/>
                <a:ea typeface="宋体" pitchFamily="2"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Internet </a:t>
            </a:r>
            <a:r>
              <a:rPr lang="es-ES" dirty="0" err="1" smtClean="0"/>
              <a:t>Generations</a:t>
            </a:r>
            <a:endParaRPr lang="es-ES" dirty="0"/>
          </a:p>
        </p:txBody>
      </p:sp>
      <p:graphicFrame>
        <p:nvGraphicFramePr>
          <p:cNvPr id="3" name="2 Tabla"/>
          <p:cNvGraphicFramePr>
            <a:graphicFrameLocks noGrp="1"/>
          </p:cNvGraphicFramePr>
          <p:nvPr/>
        </p:nvGraphicFramePr>
        <p:xfrm>
          <a:off x="848544" y="1916832"/>
          <a:ext cx="8332191" cy="3291840"/>
        </p:xfrm>
        <a:graphic>
          <a:graphicData uri="http://schemas.openxmlformats.org/drawingml/2006/table">
            <a:tbl>
              <a:tblPr firstRow="1" bandRow="1">
                <a:tableStyleId>{5C22544A-7EE6-4342-B048-85BDC9FD1C3A}</a:tableStyleId>
              </a:tblPr>
              <a:tblGrid>
                <a:gridCol w="1907885"/>
                <a:gridCol w="828419"/>
                <a:gridCol w="5595887"/>
              </a:tblGrid>
              <a:tr h="381145">
                <a:tc>
                  <a:txBody>
                    <a:bodyPr/>
                    <a:lstStyle/>
                    <a:p>
                      <a:r>
                        <a:rPr lang="es-ES" dirty="0" smtClean="0"/>
                        <a:t>1st </a:t>
                      </a:r>
                      <a:r>
                        <a:rPr lang="es-ES" dirty="0" err="1" smtClean="0"/>
                        <a:t>Generation</a:t>
                      </a:r>
                      <a:endParaRPr lang="es-ES" dirty="0" smtClean="0"/>
                    </a:p>
                    <a:p>
                      <a:pPr algn="ctr"/>
                      <a:r>
                        <a:rPr lang="es-ES" i="1" dirty="0" err="1" smtClean="0">
                          <a:solidFill>
                            <a:schemeClr val="accent1">
                              <a:lumMod val="20000"/>
                              <a:lumOff val="80000"/>
                            </a:schemeClr>
                          </a:solidFill>
                        </a:rPr>
                        <a:t>Research</a:t>
                      </a:r>
                      <a:r>
                        <a:rPr lang="es-ES" i="1" dirty="0" smtClean="0">
                          <a:solidFill>
                            <a:schemeClr val="accent1">
                              <a:lumMod val="20000"/>
                              <a:lumOff val="80000"/>
                            </a:schemeClr>
                          </a:solidFill>
                        </a:rPr>
                        <a:t> Network</a:t>
                      </a:r>
                      <a:endParaRPr lang="es-ES" i="1" dirty="0">
                        <a:solidFill>
                          <a:schemeClr val="accent1">
                            <a:lumMod val="20000"/>
                            <a:lumOff val="80000"/>
                          </a:schemeClr>
                        </a:solidFill>
                      </a:endParaRPr>
                    </a:p>
                  </a:txBody>
                  <a:tcPr>
                    <a:solidFill>
                      <a:srgbClr val="125864"/>
                    </a:solidFill>
                  </a:tcPr>
                </a:tc>
                <a:tc>
                  <a:txBody>
                    <a:bodyPr/>
                    <a:lstStyle/>
                    <a:p>
                      <a:pPr algn="ctr"/>
                      <a:r>
                        <a:rPr lang="es-ES" b="0" dirty="0" err="1" smtClean="0"/>
                        <a:t>Early</a:t>
                      </a:r>
                      <a:endParaRPr lang="es-ES" b="0" dirty="0" smtClean="0"/>
                    </a:p>
                    <a:p>
                      <a:pPr algn="ctr"/>
                      <a:r>
                        <a:rPr lang="es-ES" b="0" dirty="0" smtClean="0"/>
                        <a:t>1970</a:t>
                      </a:r>
                    </a:p>
                    <a:p>
                      <a:pPr algn="ctr"/>
                      <a:r>
                        <a:rPr lang="es-ES" b="0" dirty="0" smtClean="0"/>
                        <a:t>-</a:t>
                      </a:r>
                    </a:p>
                    <a:p>
                      <a:pPr algn="ctr"/>
                      <a:r>
                        <a:rPr lang="es-ES" b="0" dirty="0" smtClean="0"/>
                        <a:t>1995</a:t>
                      </a:r>
                      <a:endParaRPr lang="es-ES" b="0" dirty="0"/>
                    </a:p>
                  </a:txBody>
                  <a:tcPr>
                    <a:solidFill>
                      <a:srgbClr val="125864"/>
                    </a:solidFill>
                  </a:tcPr>
                </a:tc>
                <a:tc>
                  <a:txBody>
                    <a:bodyPr/>
                    <a:lstStyle/>
                    <a:p>
                      <a:r>
                        <a:rPr lang="es-ES" b="0" dirty="0" smtClean="0"/>
                        <a:t>Networks </a:t>
                      </a:r>
                      <a:r>
                        <a:rPr lang="es-ES" b="0" dirty="0" err="1" smtClean="0"/>
                        <a:t>for</a:t>
                      </a:r>
                      <a:r>
                        <a:rPr lang="es-ES" b="0" dirty="0" smtClean="0"/>
                        <a:t> </a:t>
                      </a:r>
                      <a:r>
                        <a:rPr lang="es-ES" b="0" dirty="0" err="1" smtClean="0"/>
                        <a:t>professionals</a:t>
                      </a:r>
                      <a:r>
                        <a:rPr lang="es-ES" b="0" dirty="0" smtClean="0"/>
                        <a:t> (</a:t>
                      </a:r>
                      <a:r>
                        <a:rPr lang="es-ES" b="0" dirty="0" err="1" smtClean="0"/>
                        <a:t>researchers</a:t>
                      </a:r>
                      <a:r>
                        <a:rPr lang="es-ES" b="0" dirty="0" smtClean="0"/>
                        <a:t> and</a:t>
                      </a:r>
                      <a:r>
                        <a:rPr lang="es-ES" b="0" baseline="0" dirty="0" smtClean="0"/>
                        <a:t> </a:t>
                      </a:r>
                      <a:r>
                        <a:rPr lang="es-ES" b="0" baseline="0" dirty="0" err="1" smtClean="0"/>
                        <a:t>computer</a:t>
                      </a:r>
                      <a:r>
                        <a:rPr lang="es-ES" b="0" baseline="0" dirty="0" smtClean="0"/>
                        <a:t> </a:t>
                      </a:r>
                      <a:r>
                        <a:rPr lang="es-ES" b="0" baseline="0" dirty="0" err="1" smtClean="0"/>
                        <a:t>engineers</a:t>
                      </a:r>
                      <a:r>
                        <a:rPr lang="es-ES" b="0" baseline="0" dirty="0" smtClean="0"/>
                        <a:t>).</a:t>
                      </a:r>
                    </a:p>
                    <a:p>
                      <a:r>
                        <a:rPr lang="es-ES" b="0" baseline="0" dirty="0" err="1" smtClean="0"/>
                        <a:t>Defense</a:t>
                      </a:r>
                      <a:r>
                        <a:rPr lang="es-ES" b="0" baseline="0" dirty="0" smtClean="0"/>
                        <a:t> (ARPANET) in </a:t>
                      </a:r>
                      <a:r>
                        <a:rPr lang="es-ES" b="0" baseline="0" dirty="0" err="1" smtClean="0"/>
                        <a:t>the</a:t>
                      </a:r>
                      <a:r>
                        <a:rPr lang="es-ES" b="0" baseline="0" dirty="0" smtClean="0"/>
                        <a:t> late 70s.</a:t>
                      </a:r>
                    </a:p>
                    <a:p>
                      <a:r>
                        <a:rPr lang="es-ES" b="0" baseline="0" dirty="0" smtClean="0"/>
                        <a:t>Academia (CSNET/NSFNET)  in </a:t>
                      </a:r>
                      <a:r>
                        <a:rPr lang="es-ES" b="0" baseline="0" dirty="0" err="1" smtClean="0"/>
                        <a:t>the</a:t>
                      </a:r>
                      <a:r>
                        <a:rPr lang="es-ES" b="0" baseline="0" dirty="0" smtClean="0"/>
                        <a:t> late 80s.</a:t>
                      </a:r>
                    </a:p>
                    <a:p>
                      <a:r>
                        <a:rPr lang="es-ES" b="0" baseline="0" dirty="0" err="1" smtClean="0"/>
                        <a:t>Commercial</a:t>
                      </a:r>
                      <a:endParaRPr lang="es-ES" b="0" dirty="0"/>
                    </a:p>
                  </a:txBody>
                  <a:tcPr>
                    <a:solidFill>
                      <a:srgbClr val="125864"/>
                    </a:solidFill>
                  </a:tcPr>
                </a:tc>
              </a:tr>
              <a:tr h="381145">
                <a:tc>
                  <a:txBody>
                    <a:bodyPr/>
                    <a:lstStyle/>
                    <a:p>
                      <a:r>
                        <a:rPr lang="es-ES" b="1" dirty="0" smtClean="0"/>
                        <a:t>2nd </a:t>
                      </a:r>
                      <a:r>
                        <a:rPr lang="es-ES" b="1" dirty="0" err="1" smtClean="0"/>
                        <a:t>Generation</a:t>
                      </a:r>
                      <a:endParaRPr lang="es-ES" b="1" dirty="0" smtClean="0"/>
                    </a:p>
                    <a:p>
                      <a:pPr algn="ctr"/>
                      <a:r>
                        <a:rPr lang="es-ES" b="1" dirty="0" smtClean="0">
                          <a:solidFill>
                            <a:srgbClr val="798B1D"/>
                          </a:solidFill>
                        </a:rPr>
                        <a:t>WWW &amp;</a:t>
                      </a:r>
                      <a:r>
                        <a:rPr lang="es-ES" b="1" baseline="0" dirty="0" smtClean="0">
                          <a:solidFill>
                            <a:srgbClr val="798B1D"/>
                          </a:solidFill>
                        </a:rPr>
                        <a:t> </a:t>
                      </a:r>
                      <a:r>
                        <a:rPr lang="es-ES" b="1" baseline="0" dirty="0" err="1" smtClean="0">
                          <a:solidFill>
                            <a:srgbClr val="798B1D"/>
                          </a:solidFill>
                        </a:rPr>
                        <a:t>QoS</a:t>
                      </a:r>
                      <a:endParaRPr lang="es-ES" b="1" dirty="0">
                        <a:solidFill>
                          <a:srgbClr val="798B1D"/>
                        </a:solidFill>
                      </a:endParaRPr>
                    </a:p>
                  </a:txBody>
                  <a:tcPr/>
                </a:tc>
                <a:tc>
                  <a:txBody>
                    <a:bodyPr/>
                    <a:lstStyle/>
                    <a:p>
                      <a:pPr algn="ctr"/>
                      <a:r>
                        <a:rPr lang="es-ES" b="1" dirty="0" smtClean="0"/>
                        <a:t>1995</a:t>
                      </a:r>
                    </a:p>
                    <a:p>
                      <a:pPr algn="ctr"/>
                      <a:r>
                        <a:rPr lang="es-ES" b="1" dirty="0" smtClean="0"/>
                        <a:t>-</a:t>
                      </a:r>
                    </a:p>
                    <a:p>
                      <a:pPr algn="ctr"/>
                      <a:r>
                        <a:rPr lang="es-ES" b="1" dirty="0" smtClean="0"/>
                        <a:t>2005</a:t>
                      </a:r>
                      <a:endParaRPr lang="es-ES" b="1" dirty="0"/>
                    </a:p>
                  </a:txBody>
                  <a:tcPr/>
                </a:tc>
                <a:tc>
                  <a:txBody>
                    <a:bodyPr/>
                    <a:lstStyle/>
                    <a:p>
                      <a:r>
                        <a:rPr lang="es-ES" dirty="0" err="1" smtClean="0"/>
                        <a:t>Information</a:t>
                      </a:r>
                      <a:r>
                        <a:rPr lang="es-ES" dirty="0" smtClean="0"/>
                        <a:t> </a:t>
                      </a:r>
                      <a:r>
                        <a:rPr lang="es-ES" dirty="0" err="1" smtClean="0"/>
                        <a:t>infrastructure</a:t>
                      </a:r>
                      <a:r>
                        <a:rPr lang="es-ES" dirty="0" smtClean="0"/>
                        <a:t> </a:t>
                      </a:r>
                      <a:r>
                        <a:rPr lang="es-ES" dirty="0" err="1" smtClean="0"/>
                        <a:t>for</a:t>
                      </a:r>
                      <a:r>
                        <a:rPr lang="es-ES" dirty="0" smtClean="0"/>
                        <a:t> general </a:t>
                      </a:r>
                      <a:r>
                        <a:rPr lang="es-ES" dirty="0" err="1" smtClean="0"/>
                        <a:t>people</a:t>
                      </a:r>
                      <a:endParaRPr lang="es-ES" dirty="0" smtClean="0"/>
                    </a:p>
                    <a:p>
                      <a:r>
                        <a:rPr lang="es-ES" dirty="0" err="1" smtClean="0"/>
                        <a:t>QoS</a:t>
                      </a:r>
                      <a:r>
                        <a:rPr lang="es-ES" baseline="0" dirty="0" smtClean="0"/>
                        <a:t> control, </a:t>
                      </a:r>
                      <a:r>
                        <a:rPr lang="es-ES" baseline="0" dirty="0" err="1" smtClean="0"/>
                        <a:t>Mobility</a:t>
                      </a:r>
                      <a:r>
                        <a:rPr lang="es-ES" baseline="0" dirty="0" smtClean="0"/>
                        <a:t>, </a:t>
                      </a:r>
                      <a:r>
                        <a:rPr lang="es-ES" baseline="0" dirty="0" err="1" smtClean="0"/>
                        <a:t>Multicast</a:t>
                      </a:r>
                      <a:r>
                        <a:rPr lang="es-ES" baseline="0" dirty="0" smtClean="0"/>
                        <a:t>, Security, </a:t>
                      </a:r>
                      <a:r>
                        <a:rPr lang="es-ES" baseline="0" dirty="0" err="1" smtClean="0"/>
                        <a:t>Terabit</a:t>
                      </a:r>
                      <a:r>
                        <a:rPr lang="es-ES" baseline="0" dirty="0" smtClean="0"/>
                        <a:t> </a:t>
                      </a:r>
                      <a:r>
                        <a:rPr lang="es-ES" baseline="0" dirty="0" err="1" smtClean="0"/>
                        <a:t>routers</a:t>
                      </a:r>
                      <a:endParaRPr lang="es-ES" dirty="0"/>
                    </a:p>
                  </a:txBody>
                  <a:tcPr/>
                </a:tc>
              </a:tr>
              <a:tr h="381145">
                <a:tc>
                  <a:txBody>
                    <a:bodyPr/>
                    <a:lstStyle/>
                    <a:p>
                      <a:r>
                        <a:rPr lang="es-ES" b="1" dirty="0" smtClean="0"/>
                        <a:t>3rd </a:t>
                      </a:r>
                      <a:r>
                        <a:rPr lang="es-ES" b="1" dirty="0" err="1" smtClean="0"/>
                        <a:t>Gerneration</a:t>
                      </a:r>
                      <a:endParaRPr lang="es-ES" b="1" dirty="0" smtClean="0"/>
                    </a:p>
                    <a:p>
                      <a:pPr algn="ctr"/>
                      <a:r>
                        <a:rPr lang="es-ES" b="1" dirty="0" err="1" smtClean="0">
                          <a:solidFill>
                            <a:srgbClr val="798B1D"/>
                          </a:solidFill>
                        </a:rPr>
                        <a:t>QoL</a:t>
                      </a:r>
                      <a:endParaRPr lang="es-ES" b="1" dirty="0">
                        <a:solidFill>
                          <a:srgbClr val="798B1D"/>
                        </a:solidFill>
                      </a:endParaRPr>
                    </a:p>
                  </a:txBody>
                  <a:tcPr/>
                </a:tc>
                <a:tc>
                  <a:txBody>
                    <a:bodyPr/>
                    <a:lstStyle/>
                    <a:p>
                      <a:pPr algn="ctr"/>
                      <a:r>
                        <a:rPr lang="es-ES" b="1" dirty="0" smtClean="0"/>
                        <a:t>2005</a:t>
                      </a:r>
                    </a:p>
                    <a:p>
                      <a:pPr algn="ctr"/>
                      <a:r>
                        <a:rPr lang="es-ES" b="1" dirty="0" smtClean="0"/>
                        <a:t>-</a:t>
                      </a:r>
                      <a:endParaRPr lang="es-ES" b="1" dirty="0"/>
                    </a:p>
                  </a:txBody>
                  <a:tcPr/>
                </a:tc>
                <a:tc>
                  <a:txBody>
                    <a:bodyPr/>
                    <a:lstStyle/>
                    <a:p>
                      <a:r>
                        <a:rPr lang="es-ES" dirty="0" smtClean="0"/>
                        <a:t>Ultra-</a:t>
                      </a:r>
                      <a:r>
                        <a:rPr lang="es-ES" dirty="0" err="1" smtClean="0"/>
                        <a:t>broadband</a:t>
                      </a:r>
                      <a:endParaRPr lang="es-ES" dirty="0" smtClean="0"/>
                    </a:p>
                    <a:p>
                      <a:r>
                        <a:rPr lang="es-ES" b="1" dirty="0" err="1" smtClean="0">
                          <a:solidFill>
                            <a:srgbClr val="798B1D"/>
                          </a:solidFill>
                        </a:rPr>
                        <a:t>Ubiquitous</a:t>
                      </a:r>
                      <a:r>
                        <a:rPr lang="es-ES" b="1" dirty="0" smtClean="0">
                          <a:solidFill>
                            <a:srgbClr val="798B1D"/>
                          </a:solidFill>
                        </a:rPr>
                        <a:t> </a:t>
                      </a:r>
                      <a:r>
                        <a:rPr lang="es-ES" b="1" dirty="0" err="1" smtClean="0">
                          <a:solidFill>
                            <a:srgbClr val="798B1D"/>
                          </a:solidFill>
                        </a:rPr>
                        <a:t>computing</a:t>
                      </a:r>
                      <a:endParaRPr lang="es-ES" b="1" dirty="0" smtClean="0">
                        <a:solidFill>
                          <a:srgbClr val="798B1D"/>
                        </a:solidFill>
                      </a:endParaRPr>
                    </a:p>
                    <a:p>
                      <a:r>
                        <a:rPr lang="es-ES" dirty="0" err="1" smtClean="0"/>
                        <a:t>Robust</a:t>
                      </a:r>
                      <a:r>
                        <a:rPr lang="es-ES" dirty="0" smtClean="0"/>
                        <a:t> and </a:t>
                      </a:r>
                      <a:r>
                        <a:rPr lang="es-ES" dirty="0" err="1" smtClean="0"/>
                        <a:t>secure</a:t>
                      </a:r>
                      <a:endParaRPr lang="es-E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Technology</a:t>
            </a:r>
            <a:r>
              <a:rPr lang="es-ES" dirty="0" smtClean="0"/>
              <a:t> </a:t>
            </a:r>
            <a:r>
              <a:rPr lang="es-ES" dirty="0" err="1"/>
              <a:t>I</a:t>
            </a:r>
            <a:r>
              <a:rPr lang="es-ES" dirty="0" err="1" smtClean="0"/>
              <a:t>ssues</a:t>
            </a:r>
            <a:r>
              <a:rPr lang="es-ES" dirty="0" smtClean="0"/>
              <a:t> of </a:t>
            </a:r>
            <a:r>
              <a:rPr lang="es-ES" dirty="0" err="1"/>
              <a:t>C</a:t>
            </a:r>
            <a:r>
              <a:rPr lang="es-ES" dirty="0" err="1" smtClean="0"/>
              <a:t>urrent</a:t>
            </a:r>
            <a:r>
              <a:rPr lang="es-ES" dirty="0" smtClean="0"/>
              <a:t> Internet</a:t>
            </a:r>
            <a:endParaRPr lang="es-ES" dirty="0"/>
          </a:p>
        </p:txBody>
      </p:sp>
      <p:graphicFrame>
        <p:nvGraphicFramePr>
          <p:cNvPr id="3" name="2 Tabla"/>
          <p:cNvGraphicFramePr>
            <a:graphicFrameLocks noGrp="1"/>
          </p:cNvGraphicFramePr>
          <p:nvPr/>
        </p:nvGraphicFramePr>
        <p:xfrm>
          <a:off x="488504" y="1916832"/>
          <a:ext cx="8928992" cy="3774440"/>
        </p:xfrm>
        <a:graphic>
          <a:graphicData uri="http://schemas.openxmlformats.org/drawingml/2006/table">
            <a:tbl>
              <a:tblPr firstRow="1" bandRow="1">
                <a:tableStyleId>{5C22544A-7EE6-4342-B048-85BDC9FD1C3A}</a:tableStyleId>
              </a:tblPr>
              <a:tblGrid>
                <a:gridCol w="2054458"/>
                <a:gridCol w="6874534"/>
              </a:tblGrid>
              <a:tr h="370840">
                <a:tc>
                  <a:txBody>
                    <a:bodyPr/>
                    <a:lstStyle/>
                    <a:p>
                      <a:r>
                        <a:rPr lang="en-US" noProof="0" dirty="0" smtClean="0"/>
                        <a:t>Technology</a:t>
                      </a:r>
                      <a:endParaRPr lang="en-US" noProof="0" dirty="0"/>
                    </a:p>
                  </a:txBody>
                  <a:tcPr>
                    <a:solidFill>
                      <a:srgbClr val="125864"/>
                    </a:solidFill>
                  </a:tcPr>
                </a:tc>
                <a:tc>
                  <a:txBody>
                    <a:bodyPr/>
                    <a:lstStyle/>
                    <a:p>
                      <a:r>
                        <a:rPr lang="en-US" noProof="0" dirty="0" smtClean="0"/>
                        <a:t>Description</a:t>
                      </a:r>
                      <a:endParaRPr lang="en-US" noProof="0" dirty="0"/>
                    </a:p>
                  </a:txBody>
                  <a:tcPr>
                    <a:solidFill>
                      <a:srgbClr val="125864"/>
                    </a:solidFill>
                  </a:tcPr>
                </a:tc>
              </a:tr>
              <a:tr h="370840">
                <a:tc>
                  <a:txBody>
                    <a:bodyPr/>
                    <a:lstStyle/>
                    <a:p>
                      <a:r>
                        <a:rPr lang="en-US" noProof="0" smtClean="0"/>
                        <a:t>Broadband</a:t>
                      </a:r>
                      <a:endParaRPr lang="en-US" noProof="0"/>
                    </a:p>
                  </a:txBody>
                  <a:tcPr/>
                </a:tc>
                <a:tc>
                  <a:txBody>
                    <a:bodyPr/>
                    <a:lstStyle/>
                    <a:p>
                      <a:r>
                        <a:rPr lang="en-US" noProof="0" smtClean="0"/>
                        <a:t>Photonic network, IP over WDM</a:t>
                      </a:r>
                      <a:endParaRPr lang="en-US" noProof="0"/>
                    </a:p>
                  </a:txBody>
                  <a:tcPr/>
                </a:tc>
              </a:tr>
              <a:tr h="370840">
                <a:tc>
                  <a:txBody>
                    <a:bodyPr/>
                    <a:lstStyle/>
                    <a:p>
                      <a:r>
                        <a:rPr lang="en-US" noProof="0" smtClean="0"/>
                        <a:t>High-performance Router</a:t>
                      </a:r>
                      <a:endParaRPr lang="en-US" noProof="0"/>
                    </a:p>
                  </a:txBody>
                  <a:tcPr/>
                </a:tc>
                <a:tc>
                  <a:txBody>
                    <a:bodyPr/>
                    <a:lstStyle/>
                    <a:p>
                      <a:r>
                        <a:rPr lang="en-US" noProof="0" smtClean="0"/>
                        <a:t>Tera-bit router</a:t>
                      </a:r>
                      <a:endParaRPr lang="en-US" noProof="0"/>
                    </a:p>
                  </a:txBody>
                  <a:tcPr/>
                </a:tc>
              </a:tr>
              <a:tr h="370840">
                <a:tc>
                  <a:txBody>
                    <a:bodyPr/>
                    <a:lstStyle/>
                    <a:p>
                      <a:r>
                        <a:rPr lang="en-US" noProof="0" smtClean="0"/>
                        <a:t>QoS Control</a:t>
                      </a:r>
                      <a:endParaRPr lang="en-US" noProof="0"/>
                    </a:p>
                  </a:txBody>
                  <a:tcPr/>
                </a:tc>
                <a:tc>
                  <a:txBody>
                    <a:bodyPr/>
                    <a:lstStyle/>
                    <a:p>
                      <a:r>
                        <a:rPr lang="en-US" noProof="0" dirty="0" err="1" smtClean="0"/>
                        <a:t>DiffServ</a:t>
                      </a:r>
                      <a:r>
                        <a:rPr lang="en-US" noProof="0" dirty="0" smtClean="0"/>
                        <a:t>, MPLS, Traffic engineering, Queue management</a:t>
                      </a:r>
                      <a:endParaRPr lang="en-US" noProof="0" dirty="0"/>
                    </a:p>
                  </a:txBody>
                  <a:tcPr/>
                </a:tc>
              </a:tr>
              <a:tr h="370840">
                <a:tc>
                  <a:txBody>
                    <a:bodyPr/>
                    <a:lstStyle/>
                    <a:p>
                      <a:r>
                        <a:rPr lang="en-US" noProof="0" smtClean="0"/>
                        <a:t>Multicast</a:t>
                      </a:r>
                      <a:endParaRPr lang="en-US" noProof="0"/>
                    </a:p>
                  </a:txBody>
                  <a:tcPr/>
                </a:tc>
                <a:tc>
                  <a:txBody>
                    <a:bodyPr/>
                    <a:lstStyle/>
                    <a:p>
                      <a:r>
                        <a:rPr lang="en-US" noProof="0" dirty="0" err="1" smtClean="0"/>
                        <a:t>QoS</a:t>
                      </a:r>
                      <a:r>
                        <a:rPr lang="en-US" noProof="0" dirty="0" smtClean="0"/>
                        <a:t> IP Multicast, Multicast using AP layer</a:t>
                      </a:r>
                      <a:endParaRPr lang="en-US" noProof="0" dirty="0"/>
                    </a:p>
                  </a:txBody>
                  <a:tcPr/>
                </a:tc>
              </a:tr>
              <a:tr h="370840">
                <a:tc>
                  <a:txBody>
                    <a:bodyPr/>
                    <a:lstStyle/>
                    <a:p>
                      <a:r>
                        <a:rPr lang="en-US" noProof="0" smtClean="0"/>
                        <a:t>Address-space</a:t>
                      </a:r>
                      <a:r>
                        <a:rPr lang="en-US" baseline="0" noProof="0" smtClean="0"/>
                        <a:t> Extension</a:t>
                      </a:r>
                      <a:endParaRPr lang="en-US" noProof="0"/>
                    </a:p>
                  </a:txBody>
                  <a:tcPr/>
                </a:tc>
                <a:tc>
                  <a:txBody>
                    <a:bodyPr/>
                    <a:lstStyle/>
                    <a:p>
                      <a:r>
                        <a:rPr lang="en-US" noProof="0" smtClean="0"/>
                        <a:t>IPv6 including security and QoS control</a:t>
                      </a:r>
                      <a:endParaRPr lang="en-US" noProof="0"/>
                    </a:p>
                  </a:txBody>
                  <a:tcPr/>
                </a:tc>
              </a:tr>
              <a:tr h="370840">
                <a:tc>
                  <a:txBody>
                    <a:bodyPr/>
                    <a:lstStyle/>
                    <a:p>
                      <a:r>
                        <a:rPr lang="en-US" noProof="0" smtClean="0"/>
                        <a:t>Mobility Control</a:t>
                      </a:r>
                      <a:endParaRPr lang="en-US" noProof="0"/>
                    </a:p>
                  </a:txBody>
                  <a:tcPr/>
                </a:tc>
                <a:tc>
                  <a:txBody>
                    <a:bodyPr/>
                    <a:lstStyle/>
                    <a:p>
                      <a:r>
                        <a:rPr lang="en-US" noProof="0" smtClean="0"/>
                        <a:t>Mobile IP + Service continuity/Media handover</a:t>
                      </a:r>
                      <a:endParaRPr lang="en-US" noProof="0"/>
                    </a:p>
                  </a:txBody>
                  <a:tcPr/>
                </a:tc>
              </a:tr>
              <a:tr h="370840">
                <a:tc>
                  <a:txBody>
                    <a:bodyPr/>
                    <a:lstStyle/>
                    <a:p>
                      <a:r>
                        <a:rPr lang="en-US" noProof="0" smtClean="0"/>
                        <a:t>Security</a:t>
                      </a:r>
                      <a:endParaRPr lang="en-US" noProof="0"/>
                    </a:p>
                  </a:txBody>
                  <a:tcPr/>
                </a:tc>
                <a:tc>
                  <a:txBody>
                    <a:bodyPr/>
                    <a:lstStyle/>
                    <a:p>
                      <a:r>
                        <a:rPr lang="en-US" noProof="0" dirty="0" smtClean="0"/>
                        <a:t>Encryption, AAA (Authentication, Authorization and Accounting), Security Protocols (IPSec,</a:t>
                      </a:r>
                      <a:r>
                        <a:rPr lang="en-US" baseline="0" noProof="0" dirty="0" smtClean="0"/>
                        <a:t> SSL, PKI, S-MIME)</a:t>
                      </a:r>
                      <a:endParaRPr lang="en-US" noProof="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err="1"/>
              <a:t>Thechnology</a:t>
            </a:r>
            <a:r>
              <a:rPr lang="es-ES" sz="3200" dirty="0"/>
              <a:t> </a:t>
            </a:r>
            <a:r>
              <a:rPr lang="es-ES" sz="3200" dirty="0" err="1"/>
              <a:t>I</a:t>
            </a:r>
            <a:r>
              <a:rPr lang="es-ES" sz="3200" dirty="0" err="1" smtClean="0"/>
              <a:t>ssues</a:t>
            </a:r>
            <a:r>
              <a:rPr lang="es-ES" sz="3200" dirty="0" smtClean="0"/>
              <a:t> </a:t>
            </a:r>
            <a:r>
              <a:rPr lang="es-ES" sz="3200" dirty="0"/>
              <a:t>of </a:t>
            </a:r>
            <a:r>
              <a:rPr lang="es-ES" sz="3200" dirty="0" smtClean="0"/>
              <a:t>3rd </a:t>
            </a:r>
            <a:r>
              <a:rPr lang="es-ES" sz="3200" dirty="0" err="1" smtClean="0"/>
              <a:t>Generation</a:t>
            </a:r>
            <a:r>
              <a:rPr lang="es-ES" sz="3200" dirty="0" smtClean="0"/>
              <a:t> </a:t>
            </a:r>
            <a:r>
              <a:rPr lang="es-ES" sz="3200" dirty="0"/>
              <a:t>Internet</a:t>
            </a:r>
          </a:p>
        </p:txBody>
      </p:sp>
      <p:graphicFrame>
        <p:nvGraphicFramePr>
          <p:cNvPr id="3" name="2 Tabla"/>
          <p:cNvGraphicFramePr>
            <a:graphicFrameLocks noGrp="1"/>
          </p:cNvGraphicFramePr>
          <p:nvPr/>
        </p:nvGraphicFramePr>
        <p:xfrm>
          <a:off x="776536" y="1700808"/>
          <a:ext cx="8496944" cy="3851110"/>
        </p:xfrm>
        <a:graphic>
          <a:graphicData uri="http://schemas.openxmlformats.org/drawingml/2006/table">
            <a:tbl>
              <a:tblPr firstRow="1" bandRow="1">
                <a:tableStyleId>{5C22544A-7EE6-4342-B048-85BDC9FD1C3A}</a:tableStyleId>
              </a:tblPr>
              <a:tblGrid>
                <a:gridCol w="1656184"/>
                <a:gridCol w="6840760"/>
              </a:tblGrid>
              <a:tr h="559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Technology</a:t>
                      </a:r>
                    </a:p>
                  </a:txBody>
                  <a:tcPr>
                    <a:solidFill>
                      <a:srgbClr val="125864"/>
                    </a:solidFill>
                  </a:tcPr>
                </a:tc>
                <a:tc>
                  <a:txBody>
                    <a:bodyPr/>
                    <a:lstStyle/>
                    <a:p>
                      <a:r>
                        <a:rPr lang="en-US" noProof="0" dirty="0" smtClean="0"/>
                        <a:t>Description</a:t>
                      </a:r>
                      <a:endParaRPr lang="en-US" noProof="0" dirty="0"/>
                    </a:p>
                  </a:txBody>
                  <a:tcPr>
                    <a:solidFill>
                      <a:srgbClr val="125864"/>
                    </a:solidFill>
                  </a:tcPr>
                </a:tc>
              </a:tr>
              <a:tr h="560448">
                <a:tc>
                  <a:txBody>
                    <a:bodyPr/>
                    <a:lstStyle/>
                    <a:p>
                      <a:r>
                        <a:rPr lang="en-US" noProof="0" smtClean="0"/>
                        <a:t>Ultra broadband</a:t>
                      </a:r>
                      <a:endParaRPr lang="en-US" noProof="0"/>
                    </a:p>
                  </a:txBody>
                  <a:tcPr/>
                </a:tc>
                <a:tc>
                  <a:txBody>
                    <a:bodyPr/>
                    <a:lstStyle/>
                    <a:p>
                      <a:r>
                        <a:rPr lang="en-US" noProof="0" dirty="0" err="1" smtClean="0"/>
                        <a:t>Petabit</a:t>
                      </a:r>
                      <a:r>
                        <a:rPr lang="en-US" baseline="0" noProof="0" dirty="0" smtClean="0"/>
                        <a:t> </a:t>
                      </a:r>
                      <a:r>
                        <a:rPr lang="en-US" noProof="0" dirty="0" smtClean="0"/>
                        <a:t>routers</a:t>
                      </a:r>
                      <a:endParaRPr lang="en-US" noProof="0" dirty="0"/>
                    </a:p>
                  </a:txBody>
                  <a:tcPr/>
                </a:tc>
              </a:tr>
              <a:tr h="1761409">
                <a:tc>
                  <a:txBody>
                    <a:bodyPr/>
                    <a:lstStyle/>
                    <a:p>
                      <a:r>
                        <a:rPr lang="en-US" noProof="0" dirty="0" smtClean="0">
                          <a:solidFill>
                            <a:srgbClr val="798B1D"/>
                          </a:solidFill>
                        </a:rPr>
                        <a:t>Ubiquitous Computing</a:t>
                      </a:r>
                      <a:endParaRPr lang="en-US" noProof="0" dirty="0">
                        <a:solidFill>
                          <a:srgbClr val="798B1D"/>
                        </a:solidFill>
                      </a:endParaRPr>
                    </a:p>
                  </a:txBody>
                  <a:tcPr/>
                </a:tc>
                <a:tc>
                  <a:txBody>
                    <a:bodyPr/>
                    <a:lstStyle/>
                    <a:p>
                      <a:pPr>
                        <a:buFont typeface="Arial" pitchFamily="34" charset="0"/>
                        <a:buNone/>
                      </a:pPr>
                      <a:r>
                        <a:rPr lang="en-US" noProof="0" dirty="0" smtClean="0"/>
                        <a:t>PAN (Personal Area Network)</a:t>
                      </a:r>
                    </a:p>
                    <a:p>
                      <a:r>
                        <a:rPr lang="en-US" noProof="0" dirty="0" smtClean="0"/>
                        <a:t>HAN (Home Area</a:t>
                      </a:r>
                      <a:r>
                        <a:rPr lang="en-US" baseline="0" noProof="0" dirty="0" smtClean="0"/>
                        <a:t> Network)</a:t>
                      </a:r>
                    </a:p>
                    <a:p>
                      <a:r>
                        <a:rPr lang="en-US" baseline="0" noProof="0" dirty="0" smtClean="0"/>
                        <a:t>Seamless connectivity</a:t>
                      </a:r>
                    </a:p>
                    <a:p>
                      <a:pPr lvl="1">
                        <a:buFont typeface="Arial" pitchFamily="34" charset="0"/>
                        <a:buChar char="•"/>
                      </a:pPr>
                      <a:r>
                        <a:rPr lang="en-US" baseline="0" noProof="0" dirty="0" smtClean="0"/>
                        <a:t> Heterogeneous networks</a:t>
                      </a:r>
                    </a:p>
                    <a:p>
                      <a:pPr lvl="1">
                        <a:buFont typeface="Arial" pitchFamily="34" charset="0"/>
                        <a:buChar char="•"/>
                      </a:pPr>
                      <a:r>
                        <a:rPr lang="en-US" baseline="0" noProof="0" dirty="0" smtClean="0"/>
                        <a:t> Terminals</a:t>
                      </a:r>
                    </a:p>
                    <a:p>
                      <a:r>
                        <a:rPr lang="en-US" baseline="0" noProof="0" dirty="0" smtClean="0"/>
                        <a:t>Adaptively-customized/personalized services</a:t>
                      </a:r>
                    </a:p>
                    <a:p>
                      <a:r>
                        <a:rPr lang="en-US" baseline="0" noProof="0" dirty="0" smtClean="0">
                          <a:solidFill>
                            <a:srgbClr val="798B1D"/>
                          </a:solidFill>
                        </a:rPr>
                        <a:t>Contest awareness</a:t>
                      </a:r>
                      <a:endParaRPr lang="en-US" noProof="0" dirty="0">
                        <a:solidFill>
                          <a:srgbClr val="798B1D"/>
                        </a:solidFill>
                      </a:endParaRPr>
                    </a:p>
                  </a:txBody>
                  <a:tcPr/>
                </a:tc>
              </a:tr>
              <a:tr h="560448">
                <a:tc>
                  <a:txBody>
                    <a:bodyPr/>
                    <a:lstStyle/>
                    <a:p>
                      <a:r>
                        <a:rPr lang="en-US" noProof="0" dirty="0" smtClean="0"/>
                        <a:t>Robust and secure</a:t>
                      </a:r>
                      <a:endParaRPr lang="en-US" noProof="0" dirty="0"/>
                    </a:p>
                  </a:txBody>
                  <a:tcPr/>
                </a:tc>
                <a:tc>
                  <a:txBody>
                    <a:bodyPr/>
                    <a:lstStyle/>
                    <a:p>
                      <a:r>
                        <a:rPr lang="en-US" noProof="0" dirty="0" smtClean="0"/>
                        <a:t>Autonomous network management</a:t>
                      </a:r>
                      <a:r>
                        <a:rPr lang="en-US" baseline="0" noProof="0" dirty="0" smtClean="0"/>
                        <a:t> at fault occurrences</a:t>
                      </a:r>
                    </a:p>
                    <a:p>
                      <a:r>
                        <a:rPr lang="en-US" baseline="0" noProof="0" dirty="0" smtClean="0"/>
                        <a:t>Protection against cyber attacks</a:t>
                      </a:r>
                      <a:endParaRPr lang="en-US" noProof="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smtClean="0"/>
              <a:t>Ubiquitous Sytems features</a:t>
            </a:r>
            <a:endParaRPr lang="es-ES" dirty="0"/>
          </a:p>
        </p:txBody>
      </p:sp>
      <p:sp>
        <p:nvSpPr>
          <p:cNvPr id="3" name="2 Marcador de contenido"/>
          <p:cNvSpPr>
            <a:spLocks noGrp="1"/>
          </p:cNvSpPr>
          <p:nvPr>
            <p:ph idx="1"/>
          </p:nvPr>
        </p:nvSpPr>
        <p:spPr/>
        <p:txBody>
          <a:bodyPr/>
          <a:lstStyle/>
          <a:p>
            <a:r>
              <a:rPr lang="en-US" dirty="0"/>
              <a:t>Computers extremely more </a:t>
            </a:r>
            <a:r>
              <a:rPr lang="en-US" dirty="0" smtClean="0"/>
              <a:t>ubiquitous than </a:t>
            </a:r>
            <a:r>
              <a:rPr lang="en-US" dirty="0"/>
              <a:t>persons</a:t>
            </a:r>
          </a:p>
          <a:p>
            <a:pPr lvl="1"/>
            <a:r>
              <a:rPr lang="en-US" dirty="0"/>
              <a:t>	Pervasive Computing</a:t>
            </a:r>
          </a:p>
          <a:p>
            <a:r>
              <a:rPr lang="en-US" dirty="0"/>
              <a:t>Not Aware of Computers</a:t>
            </a:r>
          </a:p>
          <a:p>
            <a:pPr lvl="1"/>
            <a:r>
              <a:rPr lang="en-US" dirty="0"/>
              <a:t>	Calm, Invisible, Implicit, Proactive Computing</a:t>
            </a:r>
          </a:p>
          <a:p>
            <a:r>
              <a:rPr lang="en-US" dirty="0"/>
              <a:t>Sensing</a:t>
            </a:r>
          </a:p>
          <a:p>
            <a:pPr lvl="1"/>
            <a:r>
              <a:rPr lang="en-US" dirty="0"/>
              <a:t>	Sentient, Perceptual, Ambient Computing</a:t>
            </a:r>
          </a:p>
          <a:p>
            <a:r>
              <a:rPr lang="en-US" dirty="0"/>
              <a:t>Mobility Support</a:t>
            </a:r>
          </a:p>
          <a:p>
            <a:pPr lvl="1"/>
            <a:r>
              <a:rPr lang="en-US" dirty="0"/>
              <a:t>	Mobile, Nomadic Computing</a:t>
            </a:r>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RedesServicios">
  <a:themeElements>
    <a:clrScheme name="Personalizado 4">
      <a:dk1>
        <a:srgbClr val="000000"/>
      </a:dk1>
      <a:lt1>
        <a:srgbClr val="FFFFFF"/>
      </a:lt1>
      <a:dk2>
        <a:srgbClr val="000000"/>
      </a:dk2>
      <a:lt2>
        <a:srgbClr val="808080"/>
      </a:lt2>
      <a:accent1>
        <a:srgbClr val="00CC99"/>
      </a:accent1>
      <a:accent2>
        <a:srgbClr val="00664C"/>
      </a:accent2>
      <a:accent3>
        <a:srgbClr val="FFFFFF"/>
      </a:accent3>
      <a:accent4>
        <a:srgbClr val="000000"/>
      </a:accent4>
      <a:accent5>
        <a:srgbClr val="AAE2CA"/>
      </a:accent5>
      <a:accent6>
        <a:srgbClr val="2D2DB9"/>
      </a:accent6>
      <a:hlink>
        <a:srgbClr val="808000"/>
      </a:hlink>
      <a:folHlink>
        <a:srgbClr val="B2B2B2"/>
      </a:folHlink>
    </a:clrScheme>
    <a:fontScheme name="PlantillaRedesServici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RedesServici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RedesServici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RedesServici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RedesServici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RedesServici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RedesServici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RedesServici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4523</TotalTime>
  <Words>2420</Words>
  <Application>Microsoft Office PowerPoint</Application>
  <PresentationFormat>A4 (210 x 297 mm)</PresentationFormat>
  <Paragraphs>352</Paragraphs>
  <Slides>36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Tahoma</vt:lpstr>
      <vt:lpstr>Wingdings</vt:lpstr>
      <vt:lpstr>Times New Roman</vt:lpstr>
      <vt:lpstr>宋体</vt:lpstr>
      <vt:lpstr>Monotype Sorts</vt:lpstr>
      <vt:lpstr>PlantillaRedesServicios</vt:lpstr>
      <vt:lpstr>Ubiquitous and Secure Networks and Services Redes y Servicios Ubicuos y Seguros</vt:lpstr>
      <vt:lpstr>Ubiquitous/pervasive computing</vt:lpstr>
      <vt:lpstr>Ubiquitous Computing</vt:lpstr>
      <vt:lpstr>Pervasive Computing</vt:lpstr>
      <vt:lpstr>Internet Evolution</vt:lpstr>
      <vt:lpstr>Internet Generations</vt:lpstr>
      <vt:lpstr>Technology Issues of Current Internet</vt:lpstr>
      <vt:lpstr>Thechnology Issues of 3rd Generation Internet</vt:lpstr>
      <vt:lpstr>Ubiquitous Sytems features</vt:lpstr>
      <vt:lpstr>Network aspects and deployment in us</vt:lpstr>
      <vt:lpstr>Ubiquitous Networks</vt:lpstr>
      <vt:lpstr>Network technologies for Ubiquitous Systems</vt:lpstr>
      <vt:lpstr>Terminal technologies for Ubiquitous Systems</vt:lpstr>
      <vt:lpstr>Wireless Sensor Network</vt:lpstr>
      <vt:lpstr>Motes</vt:lpstr>
      <vt:lpstr>Types of motes</vt:lpstr>
      <vt:lpstr>WSN Power and Network Standards</vt:lpstr>
      <vt:lpstr>WSN Topologies</vt:lpstr>
      <vt:lpstr>Future internet</vt:lpstr>
      <vt:lpstr>Future Internet</vt:lpstr>
      <vt:lpstr>Future Network Infrastructure </vt:lpstr>
      <vt:lpstr>What is the Internet of People?</vt:lpstr>
      <vt:lpstr>What is the Internet of Contents and Knowledge?</vt:lpstr>
      <vt:lpstr>What is the Internet of Things?</vt:lpstr>
      <vt:lpstr>What is the Internet of Things?</vt:lpstr>
      <vt:lpstr>What is the Internet of Things?</vt:lpstr>
      <vt:lpstr>What is the Internet of Things?</vt:lpstr>
      <vt:lpstr>State of The Art of IoT</vt:lpstr>
      <vt:lpstr>Why Internet of Things?</vt:lpstr>
      <vt:lpstr>Why Internet of Things?</vt:lpstr>
      <vt:lpstr>The Applications of IoT</vt:lpstr>
      <vt:lpstr>IoT: A Practical Example</vt:lpstr>
      <vt:lpstr>Enabling Technologies</vt:lpstr>
      <vt:lpstr>Sensor Technology</vt:lpstr>
      <vt:lpstr>What is the Internet of Services?</vt:lpstr>
      <vt:lpstr>Bibliography</vt:lpstr>
    </vt:vector>
  </TitlesOfParts>
  <Company>Diatel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RSUS - Unit 1</dc:title>
  <dc:creator>Lourdes López Santidrián</dc:creator>
  <cp:lastModifiedBy>Ana-Belen Garcia (UPM)</cp:lastModifiedBy>
  <cp:revision>476</cp:revision>
  <dcterms:created xsi:type="dcterms:W3CDTF">2003-03-04T15:47:04Z</dcterms:created>
  <dcterms:modified xsi:type="dcterms:W3CDTF">2012-02-02T17:45:08Z</dcterms:modified>
</cp:coreProperties>
</file>