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1"/>
  </p:notesMasterIdLst>
  <p:handoutMasterIdLst>
    <p:handoutMasterId r:id="rId22"/>
  </p:handoutMasterIdLst>
  <p:sldIdLst>
    <p:sldId id="271" r:id="rId2"/>
    <p:sldId id="312" r:id="rId3"/>
    <p:sldId id="330" r:id="rId4"/>
    <p:sldId id="325" r:id="rId5"/>
    <p:sldId id="313" r:id="rId6"/>
    <p:sldId id="314" r:id="rId7"/>
    <p:sldId id="331" r:id="rId8"/>
    <p:sldId id="306" r:id="rId9"/>
    <p:sldId id="334" r:id="rId10"/>
    <p:sldId id="332" r:id="rId11"/>
    <p:sldId id="333" r:id="rId12"/>
    <p:sldId id="322" r:id="rId13"/>
    <p:sldId id="329" r:id="rId14"/>
    <p:sldId id="327" r:id="rId15"/>
    <p:sldId id="309" r:id="rId16"/>
    <p:sldId id="328" r:id="rId17"/>
    <p:sldId id="308" r:id="rId18"/>
    <p:sldId id="323" r:id="rId19"/>
    <p:sldId id="326" r:id="rId20"/>
  </p:sldIdLst>
  <p:sldSz cx="9906000" cy="6858000" type="A4"/>
  <p:notesSz cx="6797675" cy="9928225"/>
  <p:defaultTextStyle>
    <a:defPPr>
      <a:defRPr lang="es-ES"/>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a-Belen Garcia (UPM)" initials="ABG" lastIdx="2" clrIdx="0"/>
  <p:cmAuthor id="1" name="José Manuel" initials="JMB" lastIdx="4" clrIdx="1"/>
  <p:cmAuthor id="2" name="José Manuel Baños" initials="JMB" lastIdx="2"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25864"/>
    <a:srgbClr val="798B1D"/>
    <a:srgbClr val="336600"/>
    <a:srgbClr val="FF00FF"/>
    <a:srgbClr val="0000FF"/>
    <a:srgbClr val="879B21"/>
    <a:srgbClr val="69CDB3"/>
    <a:srgbClr val="FFCCFF"/>
    <a:srgbClr val="FFCCCC"/>
    <a:srgbClr val="FFCC00"/>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20" autoAdjust="0"/>
    <p:restoredTop sz="75601" autoAdjust="0"/>
  </p:normalViewPr>
  <p:slideViewPr>
    <p:cSldViewPr>
      <p:cViewPr varScale="1">
        <p:scale>
          <a:sx n="63" d="100"/>
          <a:sy n="63" d="100"/>
        </p:scale>
        <p:origin x="-1176" y="-6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6" d="100"/>
          <a:sy n="76" d="100"/>
        </p:scale>
        <p:origin x="-2214" y="-108"/>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49CC14-517F-4DE6-B695-950A98357A42}" type="doc">
      <dgm:prSet loTypeId="urn:microsoft.com/office/officeart/2005/8/layout/venn1" loCatId="relationship" qsTypeId="urn:microsoft.com/office/officeart/2005/8/quickstyle/3d4" qsCatId="3D" csTypeId="urn:microsoft.com/office/officeart/2005/8/colors/accent1_3" csCatId="accent1" phldr="1"/>
      <dgm:spPr/>
    </dgm:pt>
    <dgm:pt modelId="{DE6B8B85-58D1-4BC7-A956-A00C6C05FC94}">
      <dgm:prSet phldrT="[Texto]" custT="1"/>
      <dgm:spPr/>
      <dgm:t>
        <a:bodyPr/>
        <a:lstStyle/>
        <a:p>
          <a:r>
            <a:rPr lang="es-ES" sz="1800" b="1" dirty="0" err="1" smtClean="0"/>
            <a:t>Industry</a:t>
          </a:r>
          <a:endParaRPr lang="es-ES" sz="1800" b="1" dirty="0" smtClean="0"/>
        </a:p>
        <a:p>
          <a:r>
            <a:rPr lang="en-GB" sz="1400" dirty="0" smtClean="0"/>
            <a:t>Aerospace, automotive, telecommunications, pharmaceutical, retail, logistics, supply chain management, manufacturing, product lifecycle management, oil &amp; gas</a:t>
          </a:r>
          <a:endParaRPr lang="es-ES" sz="1400" dirty="0" smtClean="0"/>
        </a:p>
        <a:p>
          <a:endParaRPr lang="en-GB" sz="1100" dirty="0"/>
        </a:p>
      </dgm:t>
    </dgm:pt>
    <dgm:pt modelId="{7B7FFC68-1FA8-4146-AFBB-5358C6FC16FF}" type="parTrans" cxnId="{277964A9-BA81-4790-8A1D-0434A87139EB}">
      <dgm:prSet/>
      <dgm:spPr/>
      <dgm:t>
        <a:bodyPr/>
        <a:lstStyle/>
        <a:p>
          <a:endParaRPr lang="en-GB"/>
        </a:p>
      </dgm:t>
    </dgm:pt>
    <dgm:pt modelId="{32D14DC1-6F9B-44D5-B0F8-3C1B35CFB347}" type="sibTrans" cxnId="{277964A9-BA81-4790-8A1D-0434A87139EB}">
      <dgm:prSet/>
      <dgm:spPr/>
      <dgm:t>
        <a:bodyPr/>
        <a:lstStyle/>
        <a:p>
          <a:endParaRPr lang="en-GB"/>
        </a:p>
      </dgm:t>
    </dgm:pt>
    <dgm:pt modelId="{2214F164-191B-459E-BA10-D8E1C86DC7B9}">
      <dgm:prSet phldrT="[Texto]" custT="1"/>
      <dgm:spPr/>
      <dgm:t>
        <a:bodyPr/>
        <a:lstStyle/>
        <a:p>
          <a:r>
            <a:rPr lang="es-ES" sz="1800" b="1" dirty="0" err="1" smtClean="0"/>
            <a:t>Society</a:t>
          </a:r>
          <a:endParaRPr lang="es-ES" sz="1800" b="1" dirty="0" smtClean="0"/>
        </a:p>
        <a:p>
          <a:r>
            <a:rPr lang="en-GB" sz="1400" dirty="0" smtClean="0"/>
            <a:t>Intelligent buildings, medical / health care, independent living, safety, security of people and things, privacy, people and goods transportation, media and entertainment, e-inclusion, people rescue</a:t>
          </a:r>
          <a:endParaRPr lang="en-GB" sz="1400" dirty="0"/>
        </a:p>
      </dgm:t>
    </dgm:pt>
    <dgm:pt modelId="{B29825FF-FC48-49FC-A711-FB22AE09F37B}" type="parTrans" cxnId="{FEB856B0-D508-49FA-87C9-63064AF0B9EB}">
      <dgm:prSet/>
      <dgm:spPr/>
      <dgm:t>
        <a:bodyPr/>
        <a:lstStyle/>
        <a:p>
          <a:endParaRPr lang="en-GB"/>
        </a:p>
      </dgm:t>
    </dgm:pt>
    <dgm:pt modelId="{625C41D9-6664-47F4-ABFE-542DE610D811}" type="sibTrans" cxnId="{FEB856B0-D508-49FA-87C9-63064AF0B9EB}">
      <dgm:prSet/>
      <dgm:spPr/>
      <dgm:t>
        <a:bodyPr/>
        <a:lstStyle/>
        <a:p>
          <a:endParaRPr lang="en-GB"/>
        </a:p>
      </dgm:t>
    </dgm:pt>
    <dgm:pt modelId="{EACB1AEE-C61B-4D71-870D-40168CE8F608}">
      <dgm:prSet phldrT="[Texto]" custT="1"/>
      <dgm:spPr/>
      <dgm:t>
        <a:bodyPr/>
        <a:lstStyle/>
        <a:p>
          <a:r>
            <a:rPr lang="es-ES" sz="1800" b="1" dirty="0" err="1" smtClean="0"/>
            <a:t>Environment</a:t>
          </a:r>
          <a:endParaRPr lang="es-ES" sz="1800" b="1" dirty="0" smtClean="0"/>
        </a:p>
        <a:p>
          <a:r>
            <a:rPr lang="en-GB" sz="1400" dirty="0" smtClean="0"/>
            <a:t>Environmental monitoring, recycling, natural disaster prevention and detection, agriculture &amp; breeding, energy management, habitat monitoring, bio-surveillance</a:t>
          </a:r>
          <a:endParaRPr lang="es-ES" sz="1400" dirty="0" smtClean="0"/>
        </a:p>
        <a:p>
          <a:endParaRPr lang="en-GB" sz="1100" dirty="0"/>
        </a:p>
      </dgm:t>
    </dgm:pt>
    <dgm:pt modelId="{7E40548A-1B51-4AF0-97C7-B5991691A589}" type="parTrans" cxnId="{D43DAC2C-D7BA-4FAE-8A5A-0BF13597CA77}">
      <dgm:prSet/>
      <dgm:spPr/>
      <dgm:t>
        <a:bodyPr/>
        <a:lstStyle/>
        <a:p>
          <a:endParaRPr lang="en-GB"/>
        </a:p>
      </dgm:t>
    </dgm:pt>
    <dgm:pt modelId="{505E03D1-790A-4EE3-8F49-92DD424D2E34}" type="sibTrans" cxnId="{D43DAC2C-D7BA-4FAE-8A5A-0BF13597CA77}">
      <dgm:prSet/>
      <dgm:spPr/>
      <dgm:t>
        <a:bodyPr/>
        <a:lstStyle/>
        <a:p>
          <a:endParaRPr lang="en-GB"/>
        </a:p>
      </dgm:t>
    </dgm:pt>
    <dgm:pt modelId="{FBF651B5-9006-4B49-8410-D6C2776EC008}" type="pres">
      <dgm:prSet presAssocID="{E649CC14-517F-4DE6-B695-950A98357A42}" presName="compositeShape" presStyleCnt="0">
        <dgm:presLayoutVars>
          <dgm:chMax val="7"/>
          <dgm:dir/>
          <dgm:resizeHandles val="exact"/>
        </dgm:presLayoutVars>
      </dgm:prSet>
      <dgm:spPr/>
    </dgm:pt>
    <dgm:pt modelId="{DFA4ADA3-5F21-4A75-92A2-189A1E1EB845}" type="pres">
      <dgm:prSet presAssocID="{DE6B8B85-58D1-4BC7-A956-A00C6C05FC94}" presName="circ1" presStyleLbl="vennNode1" presStyleIdx="0" presStyleCnt="3" custScaleX="129679" custScaleY="115125"/>
      <dgm:spPr/>
      <dgm:t>
        <a:bodyPr/>
        <a:lstStyle/>
        <a:p>
          <a:endParaRPr lang="en-GB"/>
        </a:p>
      </dgm:t>
    </dgm:pt>
    <dgm:pt modelId="{D1FF3261-CF70-4BFD-8623-4C1914496360}" type="pres">
      <dgm:prSet presAssocID="{DE6B8B85-58D1-4BC7-A956-A00C6C05FC94}" presName="circ1Tx" presStyleLbl="revTx" presStyleIdx="0" presStyleCnt="0">
        <dgm:presLayoutVars>
          <dgm:chMax val="0"/>
          <dgm:chPref val="0"/>
          <dgm:bulletEnabled val="1"/>
        </dgm:presLayoutVars>
      </dgm:prSet>
      <dgm:spPr/>
      <dgm:t>
        <a:bodyPr/>
        <a:lstStyle/>
        <a:p>
          <a:endParaRPr lang="en-GB"/>
        </a:p>
      </dgm:t>
    </dgm:pt>
    <dgm:pt modelId="{0648DFE4-2AEC-483C-BECC-3B60FA6CD132}" type="pres">
      <dgm:prSet presAssocID="{2214F164-191B-459E-BA10-D8E1C86DC7B9}" presName="circ2" presStyleLbl="vennNode1" presStyleIdx="1" presStyleCnt="3" custScaleX="129238" custScaleY="111656"/>
      <dgm:spPr/>
      <dgm:t>
        <a:bodyPr/>
        <a:lstStyle/>
        <a:p>
          <a:endParaRPr lang="en-GB"/>
        </a:p>
      </dgm:t>
    </dgm:pt>
    <dgm:pt modelId="{56BA1CEB-A7F8-4B0C-8E79-817C9137AF28}" type="pres">
      <dgm:prSet presAssocID="{2214F164-191B-459E-BA10-D8E1C86DC7B9}" presName="circ2Tx" presStyleLbl="revTx" presStyleIdx="0" presStyleCnt="0">
        <dgm:presLayoutVars>
          <dgm:chMax val="0"/>
          <dgm:chPref val="0"/>
          <dgm:bulletEnabled val="1"/>
        </dgm:presLayoutVars>
      </dgm:prSet>
      <dgm:spPr/>
      <dgm:t>
        <a:bodyPr/>
        <a:lstStyle/>
        <a:p>
          <a:endParaRPr lang="en-GB"/>
        </a:p>
      </dgm:t>
    </dgm:pt>
    <dgm:pt modelId="{389AAE6F-18E3-4526-84E9-3880EE5C1234}" type="pres">
      <dgm:prSet presAssocID="{EACB1AEE-C61B-4D71-870D-40168CE8F608}" presName="circ3" presStyleLbl="vennNode1" presStyleIdx="2" presStyleCnt="3" custScaleX="109959"/>
      <dgm:spPr/>
      <dgm:t>
        <a:bodyPr/>
        <a:lstStyle/>
        <a:p>
          <a:endParaRPr lang="en-GB"/>
        </a:p>
      </dgm:t>
    </dgm:pt>
    <dgm:pt modelId="{BA5B6EC2-22E1-4FE1-B04A-175F7A28A6F1}" type="pres">
      <dgm:prSet presAssocID="{EACB1AEE-C61B-4D71-870D-40168CE8F608}" presName="circ3Tx" presStyleLbl="revTx" presStyleIdx="0" presStyleCnt="0">
        <dgm:presLayoutVars>
          <dgm:chMax val="0"/>
          <dgm:chPref val="0"/>
          <dgm:bulletEnabled val="1"/>
        </dgm:presLayoutVars>
      </dgm:prSet>
      <dgm:spPr/>
      <dgm:t>
        <a:bodyPr/>
        <a:lstStyle/>
        <a:p>
          <a:endParaRPr lang="en-GB"/>
        </a:p>
      </dgm:t>
    </dgm:pt>
  </dgm:ptLst>
  <dgm:cxnLst>
    <dgm:cxn modelId="{FEB856B0-D508-49FA-87C9-63064AF0B9EB}" srcId="{E649CC14-517F-4DE6-B695-950A98357A42}" destId="{2214F164-191B-459E-BA10-D8E1C86DC7B9}" srcOrd="1" destOrd="0" parTransId="{B29825FF-FC48-49FC-A711-FB22AE09F37B}" sibTransId="{625C41D9-6664-47F4-ABFE-542DE610D811}"/>
    <dgm:cxn modelId="{D43DAC2C-D7BA-4FAE-8A5A-0BF13597CA77}" srcId="{E649CC14-517F-4DE6-B695-950A98357A42}" destId="{EACB1AEE-C61B-4D71-870D-40168CE8F608}" srcOrd="2" destOrd="0" parTransId="{7E40548A-1B51-4AF0-97C7-B5991691A589}" sibTransId="{505E03D1-790A-4EE3-8F49-92DD424D2E34}"/>
    <dgm:cxn modelId="{5FBB1F37-9067-4F69-855D-ADF92ACD19BE}" type="presOf" srcId="{EACB1AEE-C61B-4D71-870D-40168CE8F608}" destId="{BA5B6EC2-22E1-4FE1-B04A-175F7A28A6F1}" srcOrd="1" destOrd="0" presId="urn:microsoft.com/office/officeart/2005/8/layout/venn1"/>
    <dgm:cxn modelId="{8F94201D-61E8-440B-885F-003B861FFEBB}" type="presOf" srcId="{2214F164-191B-459E-BA10-D8E1C86DC7B9}" destId="{0648DFE4-2AEC-483C-BECC-3B60FA6CD132}" srcOrd="0" destOrd="0" presId="urn:microsoft.com/office/officeart/2005/8/layout/venn1"/>
    <dgm:cxn modelId="{DAED5132-FB01-4FC6-B1DF-AF99BC9B2C47}" type="presOf" srcId="{2214F164-191B-459E-BA10-D8E1C86DC7B9}" destId="{56BA1CEB-A7F8-4B0C-8E79-817C9137AF28}" srcOrd="1" destOrd="0" presId="urn:microsoft.com/office/officeart/2005/8/layout/venn1"/>
    <dgm:cxn modelId="{D2EC12D4-0D65-4941-BF3F-D325E3667330}" type="presOf" srcId="{EACB1AEE-C61B-4D71-870D-40168CE8F608}" destId="{389AAE6F-18E3-4526-84E9-3880EE5C1234}" srcOrd="0" destOrd="0" presId="urn:microsoft.com/office/officeart/2005/8/layout/venn1"/>
    <dgm:cxn modelId="{277964A9-BA81-4790-8A1D-0434A87139EB}" srcId="{E649CC14-517F-4DE6-B695-950A98357A42}" destId="{DE6B8B85-58D1-4BC7-A956-A00C6C05FC94}" srcOrd="0" destOrd="0" parTransId="{7B7FFC68-1FA8-4146-AFBB-5358C6FC16FF}" sibTransId="{32D14DC1-6F9B-44D5-B0F8-3C1B35CFB347}"/>
    <dgm:cxn modelId="{0DCC4452-0979-4E20-A801-9AD1B9CC8737}" type="presOf" srcId="{DE6B8B85-58D1-4BC7-A956-A00C6C05FC94}" destId="{DFA4ADA3-5F21-4A75-92A2-189A1E1EB845}" srcOrd="0" destOrd="0" presId="urn:microsoft.com/office/officeart/2005/8/layout/venn1"/>
    <dgm:cxn modelId="{264C2BDE-4B17-487B-A331-0DD386A14FD9}" type="presOf" srcId="{E649CC14-517F-4DE6-B695-950A98357A42}" destId="{FBF651B5-9006-4B49-8410-D6C2776EC008}" srcOrd="0" destOrd="0" presId="urn:microsoft.com/office/officeart/2005/8/layout/venn1"/>
    <dgm:cxn modelId="{7E0CF3C4-0B43-4B33-B011-5CE78BA12D08}" type="presOf" srcId="{DE6B8B85-58D1-4BC7-A956-A00C6C05FC94}" destId="{D1FF3261-CF70-4BFD-8623-4C1914496360}" srcOrd="1" destOrd="0" presId="urn:microsoft.com/office/officeart/2005/8/layout/venn1"/>
    <dgm:cxn modelId="{F7C6EE96-D5F8-4C3A-9F4C-AC027136252C}" type="presParOf" srcId="{FBF651B5-9006-4B49-8410-D6C2776EC008}" destId="{DFA4ADA3-5F21-4A75-92A2-189A1E1EB845}" srcOrd="0" destOrd="0" presId="urn:microsoft.com/office/officeart/2005/8/layout/venn1"/>
    <dgm:cxn modelId="{86E13DFD-6F6F-47A7-959D-CEFF981791F3}" type="presParOf" srcId="{FBF651B5-9006-4B49-8410-D6C2776EC008}" destId="{D1FF3261-CF70-4BFD-8623-4C1914496360}" srcOrd="1" destOrd="0" presId="urn:microsoft.com/office/officeart/2005/8/layout/venn1"/>
    <dgm:cxn modelId="{521503D2-6C71-46F8-99C9-F51B3FD9D8F9}" type="presParOf" srcId="{FBF651B5-9006-4B49-8410-D6C2776EC008}" destId="{0648DFE4-2AEC-483C-BECC-3B60FA6CD132}" srcOrd="2" destOrd="0" presId="urn:microsoft.com/office/officeart/2005/8/layout/venn1"/>
    <dgm:cxn modelId="{936EA372-4D64-46DC-B4C2-8F52FC8C7354}" type="presParOf" srcId="{FBF651B5-9006-4B49-8410-D6C2776EC008}" destId="{56BA1CEB-A7F8-4B0C-8E79-817C9137AF28}" srcOrd="3" destOrd="0" presId="urn:microsoft.com/office/officeart/2005/8/layout/venn1"/>
    <dgm:cxn modelId="{2386E796-DFD1-4DB7-8CF7-5B6B32087706}" type="presParOf" srcId="{FBF651B5-9006-4B49-8410-D6C2776EC008}" destId="{389AAE6F-18E3-4526-84E9-3880EE5C1234}" srcOrd="4" destOrd="0" presId="urn:microsoft.com/office/officeart/2005/8/layout/venn1"/>
    <dgm:cxn modelId="{E645E563-DE3A-4E4C-A2F1-A9286E0294F6}" type="presParOf" srcId="{FBF651B5-9006-4B49-8410-D6C2776EC008}" destId="{BA5B6EC2-22E1-4FE1-B04A-175F7A28A6F1}"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FB8FE0-E791-4AC1-8B57-3B7FEA7E4711}"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GB"/>
        </a:p>
      </dgm:t>
    </dgm:pt>
    <dgm:pt modelId="{23A215DE-66F3-4C4E-8E21-C6A4C8D19618}">
      <dgm:prSet phldrT="[Texto]" custT="1"/>
      <dgm:spPr/>
      <dgm:t>
        <a:bodyPr/>
        <a:lstStyle/>
        <a:p>
          <a:r>
            <a:rPr lang="en-GB" sz="2000" dirty="0" smtClean="0"/>
            <a:t>There is not a wide proliferation of commercial </a:t>
          </a:r>
          <a:r>
            <a:rPr lang="en-GB" sz="2000" dirty="0" err="1" smtClean="0"/>
            <a:t>IoT</a:t>
          </a:r>
          <a:r>
            <a:rPr lang="en-GB" sz="2000" dirty="0" smtClean="0"/>
            <a:t> products yet.</a:t>
          </a:r>
          <a:endParaRPr lang="en-GB" sz="2000" dirty="0"/>
        </a:p>
      </dgm:t>
    </dgm:pt>
    <dgm:pt modelId="{9D23236D-4B5C-4FDB-980D-EA74155A3A4A}" type="parTrans" cxnId="{4F0FA184-7AAB-4C31-BD1D-773D9C188B5F}">
      <dgm:prSet/>
      <dgm:spPr/>
      <dgm:t>
        <a:bodyPr/>
        <a:lstStyle/>
        <a:p>
          <a:endParaRPr lang="en-GB"/>
        </a:p>
      </dgm:t>
    </dgm:pt>
    <dgm:pt modelId="{482E2FF7-2915-4520-81BE-2D638F586F30}" type="sibTrans" cxnId="{4F0FA184-7AAB-4C31-BD1D-773D9C188B5F}">
      <dgm:prSet/>
      <dgm:spPr/>
      <dgm:t>
        <a:bodyPr/>
        <a:lstStyle/>
        <a:p>
          <a:endParaRPr lang="en-GB"/>
        </a:p>
      </dgm:t>
    </dgm:pt>
    <dgm:pt modelId="{4CEB67EB-9FD6-4A25-9496-B2692299A4AD}">
      <dgm:prSet phldrT="[Texto]"/>
      <dgm:spPr/>
      <dgm:t>
        <a:bodyPr/>
        <a:lstStyle/>
        <a:p>
          <a:r>
            <a:rPr lang="en-GB" dirty="0" smtClean="0"/>
            <a:t>Novel nonintrusive human-computer interaction model leads to an intrusive transition process for industries [Liu 2009]</a:t>
          </a:r>
          <a:endParaRPr lang="en-GB" dirty="0"/>
        </a:p>
      </dgm:t>
    </dgm:pt>
    <dgm:pt modelId="{C2134D19-9907-431D-ACDE-40656614F989}" type="parTrans" cxnId="{EDBAF1B5-44EC-46C1-8603-52026B1268DF}">
      <dgm:prSet/>
      <dgm:spPr/>
      <dgm:t>
        <a:bodyPr/>
        <a:lstStyle/>
        <a:p>
          <a:endParaRPr lang="en-GB"/>
        </a:p>
      </dgm:t>
    </dgm:pt>
    <dgm:pt modelId="{901574F4-F93E-4C60-BB38-3C3CA1A3890E}" type="sibTrans" cxnId="{EDBAF1B5-44EC-46C1-8603-52026B1268DF}">
      <dgm:prSet/>
      <dgm:spPr/>
      <dgm:t>
        <a:bodyPr/>
        <a:lstStyle/>
        <a:p>
          <a:endParaRPr lang="en-GB"/>
        </a:p>
      </dgm:t>
    </dgm:pt>
    <dgm:pt modelId="{A4B5A44A-3184-41DE-B055-2EA3842BD90E}">
      <dgm:prSet phldrT="[Texto]" custT="1"/>
      <dgm:spPr/>
      <dgm:t>
        <a:bodyPr/>
        <a:lstStyle/>
        <a:p>
          <a:r>
            <a:rPr lang="en-GB" sz="2000" dirty="0" smtClean="0"/>
            <a:t>How to overcome this:</a:t>
          </a:r>
          <a:endParaRPr lang="en-GB" sz="2000" dirty="0"/>
        </a:p>
      </dgm:t>
    </dgm:pt>
    <dgm:pt modelId="{4D154C2C-8B84-47EF-9EA7-A1CE55029EE5}" type="parTrans" cxnId="{5DAED5D3-00FF-47E4-B59B-D06DDC7EA4BE}">
      <dgm:prSet/>
      <dgm:spPr/>
      <dgm:t>
        <a:bodyPr/>
        <a:lstStyle/>
        <a:p>
          <a:endParaRPr lang="en-GB"/>
        </a:p>
      </dgm:t>
    </dgm:pt>
    <dgm:pt modelId="{D0E89998-63C2-4F92-A10A-DF06499374A8}" type="sibTrans" cxnId="{5DAED5D3-00FF-47E4-B59B-D06DDC7EA4BE}">
      <dgm:prSet/>
      <dgm:spPr/>
      <dgm:t>
        <a:bodyPr/>
        <a:lstStyle/>
        <a:p>
          <a:endParaRPr lang="en-GB"/>
        </a:p>
      </dgm:t>
    </dgm:pt>
    <dgm:pt modelId="{08A0FED1-B904-43DF-BB52-0DD6E5A795C7}">
      <dgm:prSet phldrT="[Texto]"/>
      <dgm:spPr/>
      <dgm:t>
        <a:bodyPr/>
        <a:lstStyle/>
        <a:p>
          <a:r>
            <a:rPr lang="en-GB" dirty="0" smtClean="0"/>
            <a:t>Leveraging existing infrastructures, devices, interfaces, development kits, … to overcome initial resistance.</a:t>
          </a:r>
          <a:endParaRPr lang="en-GB" dirty="0"/>
        </a:p>
      </dgm:t>
    </dgm:pt>
    <dgm:pt modelId="{60D153F8-A065-4AE7-8D15-FB6AB8AE3267}" type="parTrans" cxnId="{93F8134A-A3B5-4247-B211-AC9A84994FC0}">
      <dgm:prSet/>
      <dgm:spPr/>
      <dgm:t>
        <a:bodyPr/>
        <a:lstStyle/>
        <a:p>
          <a:endParaRPr lang="en-GB"/>
        </a:p>
      </dgm:t>
    </dgm:pt>
    <dgm:pt modelId="{83A34FA8-FBEE-49B6-BA49-E814CF63481F}" type="sibTrans" cxnId="{93F8134A-A3B5-4247-B211-AC9A84994FC0}">
      <dgm:prSet/>
      <dgm:spPr/>
      <dgm:t>
        <a:bodyPr/>
        <a:lstStyle/>
        <a:p>
          <a:endParaRPr lang="en-GB"/>
        </a:p>
      </dgm:t>
    </dgm:pt>
    <dgm:pt modelId="{B21D434B-2403-496A-A1E9-EA1193C9A637}">
      <dgm:prSet/>
      <dgm:spPr/>
      <dgm:t>
        <a:bodyPr/>
        <a:lstStyle/>
        <a:p>
          <a:r>
            <a:rPr lang="en-GB" dirty="0" smtClean="0"/>
            <a:t>Some public concerns, especially privacy and security.</a:t>
          </a:r>
        </a:p>
      </dgm:t>
    </dgm:pt>
    <dgm:pt modelId="{6DF27CEE-0BE0-4845-B0B3-E85E9A8E09DB}" type="parTrans" cxnId="{9BF0E293-9579-4372-8849-288CE616F3B6}">
      <dgm:prSet/>
      <dgm:spPr/>
      <dgm:t>
        <a:bodyPr/>
        <a:lstStyle/>
        <a:p>
          <a:endParaRPr lang="en-GB"/>
        </a:p>
      </dgm:t>
    </dgm:pt>
    <dgm:pt modelId="{92F6E0B9-672A-445D-97CE-C58CDB28DC5E}" type="sibTrans" cxnId="{9BF0E293-9579-4372-8849-288CE616F3B6}">
      <dgm:prSet/>
      <dgm:spPr/>
      <dgm:t>
        <a:bodyPr/>
        <a:lstStyle/>
        <a:p>
          <a:endParaRPr lang="en-GB"/>
        </a:p>
      </dgm:t>
    </dgm:pt>
    <dgm:pt modelId="{051EAD84-8796-41F4-A479-EB1D18F87A9A}">
      <dgm:prSet/>
      <dgm:spPr/>
      <dgm:t>
        <a:bodyPr/>
        <a:lstStyle/>
        <a:p>
          <a:r>
            <a:rPr lang="en-GB" smtClean="0"/>
            <a:t>Still a high number of standards.</a:t>
          </a:r>
          <a:endParaRPr lang="en-GB" dirty="0" smtClean="0"/>
        </a:p>
      </dgm:t>
    </dgm:pt>
    <dgm:pt modelId="{9CE866F8-E6D2-49E2-B538-B28175C64A0B}" type="parTrans" cxnId="{9DA4F46E-995E-4206-9E4E-D2F8C06B6C0B}">
      <dgm:prSet/>
      <dgm:spPr/>
      <dgm:t>
        <a:bodyPr/>
        <a:lstStyle/>
        <a:p>
          <a:endParaRPr lang="en-GB"/>
        </a:p>
      </dgm:t>
    </dgm:pt>
    <dgm:pt modelId="{8E3460D7-3331-4C0E-B8EE-E46F124736DD}" type="sibTrans" cxnId="{9DA4F46E-995E-4206-9E4E-D2F8C06B6C0B}">
      <dgm:prSet/>
      <dgm:spPr/>
      <dgm:t>
        <a:bodyPr/>
        <a:lstStyle/>
        <a:p>
          <a:endParaRPr lang="en-GB"/>
        </a:p>
      </dgm:t>
    </dgm:pt>
    <dgm:pt modelId="{A046D557-FE23-447E-AE00-5722E01D55A5}">
      <dgm:prSet/>
      <dgm:spPr/>
      <dgm:t>
        <a:bodyPr/>
        <a:lstStyle/>
        <a:p>
          <a:r>
            <a:rPr lang="en-GB" dirty="0" smtClean="0"/>
            <a:t>The main domains for commercial use are home automation, building automation and medical. Smart energy and human mobility are emerging markets. [</a:t>
          </a:r>
          <a:r>
            <a:rPr lang="en-GB" dirty="0" err="1" smtClean="0"/>
            <a:t>EETimes</a:t>
          </a:r>
          <a:r>
            <a:rPr lang="en-GB" dirty="0" smtClean="0"/>
            <a:t> 2010]</a:t>
          </a:r>
        </a:p>
      </dgm:t>
    </dgm:pt>
    <dgm:pt modelId="{3CF8CF7A-B352-472B-9C89-5AD6FCC03555}" type="parTrans" cxnId="{CCF1BF77-3809-41C0-8263-0918C334FA32}">
      <dgm:prSet/>
      <dgm:spPr/>
      <dgm:t>
        <a:bodyPr/>
        <a:lstStyle/>
        <a:p>
          <a:endParaRPr lang="en-GB"/>
        </a:p>
      </dgm:t>
    </dgm:pt>
    <dgm:pt modelId="{BA378A0C-5DBF-4CBB-AFFE-1CFC038B6A6B}" type="sibTrans" cxnId="{CCF1BF77-3809-41C0-8263-0918C334FA32}">
      <dgm:prSet/>
      <dgm:spPr/>
      <dgm:t>
        <a:bodyPr/>
        <a:lstStyle/>
        <a:p>
          <a:endParaRPr lang="en-GB"/>
        </a:p>
      </dgm:t>
    </dgm:pt>
    <dgm:pt modelId="{4E035239-5C99-446C-B8E9-328EA8FC799E}">
      <dgm:prSet/>
      <dgm:spPr/>
      <dgm:t>
        <a:bodyPr/>
        <a:lstStyle/>
        <a:p>
          <a:r>
            <a:rPr lang="en-GB" smtClean="0"/>
            <a:t>More effort on standardization, harmonisation and socio-ethical issues.</a:t>
          </a:r>
          <a:endParaRPr lang="en-GB" dirty="0" smtClean="0"/>
        </a:p>
      </dgm:t>
    </dgm:pt>
    <dgm:pt modelId="{0CA7CEED-C694-42BD-B365-FED2F97EAFD9}" type="parTrans" cxnId="{1ECB6A65-F09F-4E0A-B80A-13BDB82EA118}">
      <dgm:prSet/>
      <dgm:spPr/>
      <dgm:t>
        <a:bodyPr/>
        <a:lstStyle/>
        <a:p>
          <a:endParaRPr lang="en-GB"/>
        </a:p>
      </dgm:t>
    </dgm:pt>
    <dgm:pt modelId="{560B04D1-FAFC-4362-A225-E42E4BD3F29F}" type="sibTrans" cxnId="{1ECB6A65-F09F-4E0A-B80A-13BDB82EA118}">
      <dgm:prSet/>
      <dgm:spPr/>
      <dgm:t>
        <a:bodyPr/>
        <a:lstStyle/>
        <a:p>
          <a:endParaRPr lang="en-GB"/>
        </a:p>
      </dgm:t>
    </dgm:pt>
    <dgm:pt modelId="{87F921FB-8357-43D7-B037-30FA3FA563FA}">
      <dgm:prSet/>
      <dgm:spPr/>
      <dgm:t>
        <a:bodyPr/>
        <a:lstStyle/>
        <a:p>
          <a:r>
            <a:rPr lang="en-GB" dirty="0" smtClean="0"/>
            <a:t>The necessary reduction in costs and enhancement in battery lifetime and robustness.</a:t>
          </a:r>
          <a:endParaRPr lang="en-GB" dirty="0"/>
        </a:p>
      </dgm:t>
    </dgm:pt>
    <dgm:pt modelId="{88040827-2E50-44C6-9BAE-9D789959A659}" type="parTrans" cxnId="{83AC69D9-CF4A-4E27-97C1-B9FEBD88B998}">
      <dgm:prSet/>
      <dgm:spPr/>
      <dgm:t>
        <a:bodyPr/>
        <a:lstStyle/>
        <a:p>
          <a:endParaRPr lang="en-GB"/>
        </a:p>
      </dgm:t>
    </dgm:pt>
    <dgm:pt modelId="{C4B9ED28-C0C2-4478-88F7-A0BEC0AA99CD}" type="sibTrans" cxnId="{83AC69D9-CF4A-4E27-97C1-B9FEBD88B998}">
      <dgm:prSet/>
      <dgm:spPr/>
      <dgm:t>
        <a:bodyPr/>
        <a:lstStyle/>
        <a:p>
          <a:endParaRPr lang="en-GB"/>
        </a:p>
      </dgm:t>
    </dgm:pt>
    <dgm:pt modelId="{E193915E-3AF2-4D77-8B5D-4A3F0C3CB606}" type="pres">
      <dgm:prSet presAssocID="{3AFB8FE0-E791-4AC1-8B57-3B7FEA7E4711}" presName="Name0" presStyleCnt="0">
        <dgm:presLayoutVars>
          <dgm:dir/>
          <dgm:animLvl val="lvl"/>
          <dgm:resizeHandles val="exact"/>
        </dgm:presLayoutVars>
      </dgm:prSet>
      <dgm:spPr/>
      <dgm:t>
        <a:bodyPr/>
        <a:lstStyle/>
        <a:p>
          <a:endParaRPr lang="es-ES"/>
        </a:p>
      </dgm:t>
    </dgm:pt>
    <dgm:pt modelId="{CBCAA4F3-561E-4C2F-B253-8578F6B733D2}" type="pres">
      <dgm:prSet presAssocID="{23A215DE-66F3-4C4E-8E21-C6A4C8D19618}" presName="composite" presStyleCnt="0"/>
      <dgm:spPr/>
    </dgm:pt>
    <dgm:pt modelId="{63BCAE55-10E4-44A2-B3A6-82A90C4A8DF3}" type="pres">
      <dgm:prSet presAssocID="{23A215DE-66F3-4C4E-8E21-C6A4C8D19618}" presName="parTx" presStyleLbl="alignNode1" presStyleIdx="0" presStyleCnt="2">
        <dgm:presLayoutVars>
          <dgm:chMax val="0"/>
          <dgm:chPref val="0"/>
          <dgm:bulletEnabled val="1"/>
        </dgm:presLayoutVars>
      </dgm:prSet>
      <dgm:spPr/>
      <dgm:t>
        <a:bodyPr/>
        <a:lstStyle/>
        <a:p>
          <a:endParaRPr lang="en-GB"/>
        </a:p>
      </dgm:t>
    </dgm:pt>
    <dgm:pt modelId="{1D9AB9B1-D35E-45B1-97D7-4CD1E27D3FCC}" type="pres">
      <dgm:prSet presAssocID="{23A215DE-66F3-4C4E-8E21-C6A4C8D19618}" presName="desTx" presStyleLbl="alignAccFollowNode1" presStyleIdx="0" presStyleCnt="2">
        <dgm:presLayoutVars>
          <dgm:bulletEnabled val="1"/>
        </dgm:presLayoutVars>
      </dgm:prSet>
      <dgm:spPr/>
      <dgm:t>
        <a:bodyPr/>
        <a:lstStyle/>
        <a:p>
          <a:endParaRPr lang="en-GB"/>
        </a:p>
      </dgm:t>
    </dgm:pt>
    <dgm:pt modelId="{81689DA7-3737-4E49-8EBA-8D706106A9F2}" type="pres">
      <dgm:prSet presAssocID="{482E2FF7-2915-4520-81BE-2D638F586F30}" presName="space" presStyleCnt="0"/>
      <dgm:spPr/>
    </dgm:pt>
    <dgm:pt modelId="{F9312A76-A35C-4F7E-8461-4110B70414DA}" type="pres">
      <dgm:prSet presAssocID="{A4B5A44A-3184-41DE-B055-2EA3842BD90E}" presName="composite" presStyleCnt="0"/>
      <dgm:spPr/>
    </dgm:pt>
    <dgm:pt modelId="{73EA818B-C516-4CD7-BF8E-781C1DFA4DAD}" type="pres">
      <dgm:prSet presAssocID="{A4B5A44A-3184-41DE-B055-2EA3842BD90E}" presName="parTx" presStyleLbl="alignNode1" presStyleIdx="1" presStyleCnt="2">
        <dgm:presLayoutVars>
          <dgm:chMax val="0"/>
          <dgm:chPref val="0"/>
          <dgm:bulletEnabled val="1"/>
        </dgm:presLayoutVars>
      </dgm:prSet>
      <dgm:spPr/>
      <dgm:t>
        <a:bodyPr/>
        <a:lstStyle/>
        <a:p>
          <a:endParaRPr lang="en-GB"/>
        </a:p>
      </dgm:t>
    </dgm:pt>
    <dgm:pt modelId="{5EABD2BA-3568-412C-9860-B625F26BF011}" type="pres">
      <dgm:prSet presAssocID="{A4B5A44A-3184-41DE-B055-2EA3842BD90E}" presName="desTx" presStyleLbl="alignAccFollowNode1" presStyleIdx="1" presStyleCnt="2">
        <dgm:presLayoutVars>
          <dgm:bulletEnabled val="1"/>
        </dgm:presLayoutVars>
      </dgm:prSet>
      <dgm:spPr/>
      <dgm:t>
        <a:bodyPr/>
        <a:lstStyle/>
        <a:p>
          <a:endParaRPr lang="en-GB"/>
        </a:p>
      </dgm:t>
    </dgm:pt>
  </dgm:ptLst>
  <dgm:cxnLst>
    <dgm:cxn modelId="{7504F336-E056-4F41-9277-949D3C0631F7}" type="presOf" srcId="{051EAD84-8796-41F4-A479-EB1D18F87A9A}" destId="{1D9AB9B1-D35E-45B1-97D7-4CD1E27D3FCC}" srcOrd="0" destOrd="2" presId="urn:microsoft.com/office/officeart/2005/8/layout/hList1"/>
    <dgm:cxn modelId="{13F71903-7DEA-4B18-B1F8-B78A4583D828}" type="presOf" srcId="{B21D434B-2403-496A-A1E9-EA1193C9A637}" destId="{1D9AB9B1-D35E-45B1-97D7-4CD1E27D3FCC}" srcOrd="0" destOrd="1" presId="urn:microsoft.com/office/officeart/2005/8/layout/hList1"/>
    <dgm:cxn modelId="{0FD4AE71-33C3-4B61-BB08-845E4C2602C1}" type="presOf" srcId="{23A215DE-66F3-4C4E-8E21-C6A4C8D19618}" destId="{63BCAE55-10E4-44A2-B3A6-82A90C4A8DF3}" srcOrd="0" destOrd="0" presId="urn:microsoft.com/office/officeart/2005/8/layout/hList1"/>
    <dgm:cxn modelId="{26556EFC-62B3-42C2-94B1-2E83258DC554}" type="presOf" srcId="{08A0FED1-B904-43DF-BB52-0DD6E5A795C7}" destId="{5EABD2BA-3568-412C-9860-B625F26BF011}" srcOrd="0" destOrd="0" presId="urn:microsoft.com/office/officeart/2005/8/layout/hList1"/>
    <dgm:cxn modelId="{1ECB6A65-F09F-4E0A-B80A-13BDB82EA118}" srcId="{A4B5A44A-3184-41DE-B055-2EA3842BD90E}" destId="{4E035239-5C99-446C-B8E9-328EA8FC799E}" srcOrd="1" destOrd="0" parTransId="{0CA7CEED-C694-42BD-B365-FED2F97EAFD9}" sibTransId="{560B04D1-FAFC-4362-A225-E42E4BD3F29F}"/>
    <dgm:cxn modelId="{DB34D887-B3F5-4FDA-A79F-212ECBFB4EA0}" type="presOf" srcId="{A4B5A44A-3184-41DE-B055-2EA3842BD90E}" destId="{73EA818B-C516-4CD7-BF8E-781C1DFA4DAD}" srcOrd="0" destOrd="0" presId="urn:microsoft.com/office/officeart/2005/8/layout/hList1"/>
    <dgm:cxn modelId="{EDBAF1B5-44EC-46C1-8603-52026B1268DF}" srcId="{23A215DE-66F3-4C4E-8E21-C6A4C8D19618}" destId="{4CEB67EB-9FD6-4A25-9496-B2692299A4AD}" srcOrd="0" destOrd="0" parTransId="{C2134D19-9907-431D-ACDE-40656614F989}" sibTransId="{901574F4-F93E-4C60-BB38-3C3CA1A3890E}"/>
    <dgm:cxn modelId="{43F90665-5D06-41F6-A1A5-67949DCB0D08}" type="presOf" srcId="{3AFB8FE0-E791-4AC1-8B57-3B7FEA7E4711}" destId="{E193915E-3AF2-4D77-8B5D-4A3F0C3CB606}" srcOrd="0" destOrd="0" presId="urn:microsoft.com/office/officeart/2005/8/layout/hList1"/>
    <dgm:cxn modelId="{9DA4F46E-995E-4206-9E4E-D2F8C06B6C0B}" srcId="{23A215DE-66F3-4C4E-8E21-C6A4C8D19618}" destId="{051EAD84-8796-41F4-A479-EB1D18F87A9A}" srcOrd="2" destOrd="0" parTransId="{9CE866F8-E6D2-49E2-B538-B28175C64A0B}" sibTransId="{8E3460D7-3331-4C0E-B8EE-E46F124736DD}"/>
    <dgm:cxn modelId="{83AC69D9-CF4A-4E27-97C1-B9FEBD88B998}" srcId="{A4B5A44A-3184-41DE-B055-2EA3842BD90E}" destId="{87F921FB-8357-43D7-B037-30FA3FA563FA}" srcOrd="2" destOrd="0" parTransId="{88040827-2E50-44C6-9BAE-9D789959A659}" sibTransId="{C4B9ED28-C0C2-4478-88F7-A0BEC0AA99CD}"/>
    <dgm:cxn modelId="{9BF0E293-9579-4372-8849-288CE616F3B6}" srcId="{23A215DE-66F3-4C4E-8E21-C6A4C8D19618}" destId="{B21D434B-2403-496A-A1E9-EA1193C9A637}" srcOrd="1" destOrd="0" parTransId="{6DF27CEE-0BE0-4845-B0B3-E85E9A8E09DB}" sibTransId="{92F6E0B9-672A-445D-97CE-C58CDB28DC5E}"/>
    <dgm:cxn modelId="{93F8134A-A3B5-4247-B211-AC9A84994FC0}" srcId="{A4B5A44A-3184-41DE-B055-2EA3842BD90E}" destId="{08A0FED1-B904-43DF-BB52-0DD6E5A795C7}" srcOrd="0" destOrd="0" parTransId="{60D153F8-A065-4AE7-8D15-FB6AB8AE3267}" sibTransId="{83A34FA8-FBEE-49B6-BA49-E814CF63481F}"/>
    <dgm:cxn modelId="{44AB14AE-033A-4C4A-89FC-7834CB044D70}" type="presOf" srcId="{4E035239-5C99-446C-B8E9-328EA8FC799E}" destId="{5EABD2BA-3568-412C-9860-B625F26BF011}" srcOrd="0" destOrd="1" presId="urn:microsoft.com/office/officeart/2005/8/layout/hList1"/>
    <dgm:cxn modelId="{5DAED5D3-00FF-47E4-B59B-D06DDC7EA4BE}" srcId="{3AFB8FE0-E791-4AC1-8B57-3B7FEA7E4711}" destId="{A4B5A44A-3184-41DE-B055-2EA3842BD90E}" srcOrd="1" destOrd="0" parTransId="{4D154C2C-8B84-47EF-9EA7-A1CE55029EE5}" sibTransId="{D0E89998-63C2-4F92-A10A-DF06499374A8}"/>
    <dgm:cxn modelId="{B635BB78-1F0E-4C1F-92EA-248691DCDF67}" type="presOf" srcId="{87F921FB-8357-43D7-B037-30FA3FA563FA}" destId="{5EABD2BA-3568-412C-9860-B625F26BF011}" srcOrd="0" destOrd="2" presId="urn:microsoft.com/office/officeart/2005/8/layout/hList1"/>
    <dgm:cxn modelId="{B65D8190-1C89-491A-B9B1-B75D740CBFCF}" type="presOf" srcId="{A046D557-FE23-447E-AE00-5722E01D55A5}" destId="{1D9AB9B1-D35E-45B1-97D7-4CD1E27D3FCC}" srcOrd="0" destOrd="3" presId="urn:microsoft.com/office/officeart/2005/8/layout/hList1"/>
    <dgm:cxn modelId="{18F18FC6-24A4-4A05-A48A-D256E861C203}" type="presOf" srcId="{4CEB67EB-9FD6-4A25-9496-B2692299A4AD}" destId="{1D9AB9B1-D35E-45B1-97D7-4CD1E27D3FCC}" srcOrd="0" destOrd="0" presId="urn:microsoft.com/office/officeart/2005/8/layout/hList1"/>
    <dgm:cxn modelId="{4F0FA184-7AAB-4C31-BD1D-773D9C188B5F}" srcId="{3AFB8FE0-E791-4AC1-8B57-3B7FEA7E4711}" destId="{23A215DE-66F3-4C4E-8E21-C6A4C8D19618}" srcOrd="0" destOrd="0" parTransId="{9D23236D-4B5C-4FDB-980D-EA74155A3A4A}" sibTransId="{482E2FF7-2915-4520-81BE-2D638F586F30}"/>
    <dgm:cxn modelId="{CCF1BF77-3809-41C0-8263-0918C334FA32}" srcId="{23A215DE-66F3-4C4E-8E21-C6A4C8D19618}" destId="{A046D557-FE23-447E-AE00-5722E01D55A5}" srcOrd="3" destOrd="0" parTransId="{3CF8CF7A-B352-472B-9C89-5AD6FCC03555}" sibTransId="{BA378A0C-5DBF-4CBB-AFFE-1CFC038B6A6B}"/>
    <dgm:cxn modelId="{16768CBD-E656-47A0-9FE2-876E69E62ADF}" type="presParOf" srcId="{E193915E-3AF2-4D77-8B5D-4A3F0C3CB606}" destId="{CBCAA4F3-561E-4C2F-B253-8578F6B733D2}" srcOrd="0" destOrd="0" presId="urn:microsoft.com/office/officeart/2005/8/layout/hList1"/>
    <dgm:cxn modelId="{6E3B3156-917E-4B0F-8480-E89A8137D539}" type="presParOf" srcId="{CBCAA4F3-561E-4C2F-B253-8578F6B733D2}" destId="{63BCAE55-10E4-44A2-B3A6-82A90C4A8DF3}" srcOrd="0" destOrd="0" presId="urn:microsoft.com/office/officeart/2005/8/layout/hList1"/>
    <dgm:cxn modelId="{3BACF264-3E54-48A5-AD43-2826CAF459FC}" type="presParOf" srcId="{CBCAA4F3-561E-4C2F-B253-8578F6B733D2}" destId="{1D9AB9B1-D35E-45B1-97D7-4CD1E27D3FCC}" srcOrd="1" destOrd="0" presId="urn:microsoft.com/office/officeart/2005/8/layout/hList1"/>
    <dgm:cxn modelId="{5014209A-467E-4D01-95DF-6E54A3AD06A9}" type="presParOf" srcId="{E193915E-3AF2-4D77-8B5D-4A3F0C3CB606}" destId="{81689DA7-3737-4E49-8EBA-8D706106A9F2}" srcOrd="1" destOrd="0" presId="urn:microsoft.com/office/officeart/2005/8/layout/hList1"/>
    <dgm:cxn modelId="{9302C0D8-496D-4C7C-A21A-9F5810F6E10D}" type="presParOf" srcId="{E193915E-3AF2-4D77-8B5D-4A3F0C3CB606}" destId="{F9312A76-A35C-4F7E-8461-4110B70414DA}" srcOrd="2" destOrd="0" presId="urn:microsoft.com/office/officeart/2005/8/layout/hList1"/>
    <dgm:cxn modelId="{D6A84DBB-D307-4EDE-B42B-48875F84F1B4}" type="presParOf" srcId="{F9312A76-A35C-4F7E-8461-4110B70414DA}" destId="{73EA818B-C516-4CD7-BF8E-781C1DFA4DAD}" srcOrd="0" destOrd="0" presId="urn:microsoft.com/office/officeart/2005/8/layout/hList1"/>
    <dgm:cxn modelId="{AD5ABECE-4850-4100-B37D-DE6DA05E0E52}" type="presParOf" srcId="{F9312A76-A35C-4F7E-8461-4110B70414DA}" destId="{5EABD2BA-3568-412C-9860-B625F26BF011}"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A4ADA3-5F21-4A75-92A2-189A1E1EB845}">
      <dsp:nvSpPr>
        <dsp:cNvPr id="0" name=""/>
        <dsp:cNvSpPr/>
      </dsp:nvSpPr>
      <dsp:spPr>
        <a:xfrm>
          <a:off x="756434" y="-51023"/>
          <a:ext cx="3553719" cy="3154881"/>
        </a:xfrm>
        <a:prstGeom prst="ellipse">
          <a:avLst/>
        </a:prstGeom>
        <a:solidFill>
          <a:schemeClr val="accent1">
            <a:shade val="80000"/>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s-ES" sz="1800" b="1" kern="1200" dirty="0" err="1" smtClean="0"/>
            <a:t>Industry</a:t>
          </a:r>
          <a:endParaRPr lang="es-ES" sz="1800" b="1" kern="1200" dirty="0" smtClean="0"/>
        </a:p>
        <a:p>
          <a:pPr lvl="0" algn="ctr" defTabSz="800100">
            <a:lnSpc>
              <a:spcPct val="90000"/>
            </a:lnSpc>
            <a:spcBef>
              <a:spcPct val="0"/>
            </a:spcBef>
            <a:spcAft>
              <a:spcPct val="35000"/>
            </a:spcAft>
          </a:pPr>
          <a:r>
            <a:rPr lang="en-GB" sz="1400" kern="1200" dirty="0" smtClean="0"/>
            <a:t>Aerospace, automotive, telecommunications, pharmaceutical, retail, logistics, supply chain management, manufacturing, product lifecycle management, oil &amp; gas</a:t>
          </a:r>
          <a:endParaRPr lang="es-ES" sz="1400" kern="1200" dirty="0" smtClean="0"/>
        </a:p>
        <a:p>
          <a:pPr lvl="0" algn="ctr" defTabSz="800100">
            <a:lnSpc>
              <a:spcPct val="90000"/>
            </a:lnSpc>
            <a:spcBef>
              <a:spcPct val="0"/>
            </a:spcBef>
            <a:spcAft>
              <a:spcPct val="35000"/>
            </a:spcAft>
          </a:pPr>
          <a:endParaRPr lang="en-GB" sz="1100" kern="1200" dirty="0"/>
        </a:p>
      </dsp:txBody>
      <dsp:txXfrm>
        <a:off x="1230263" y="501080"/>
        <a:ext cx="2606060" cy="1419696"/>
      </dsp:txXfrm>
    </dsp:sp>
    <dsp:sp modelId="{0648DFE4-2AEC-483C-BECC-3B60FA6CD132}">
      <dsp:nvSpPr>
        <dsp:cNvPr id="0" name=""/>
        <dsp:cNvSpPr/>
      </dsp:nvSpPr>
      <dsp:spPr>
        <a:xfrm>
          <a:off x="1751303" y="1709256"/>
          <a:ext cx="3541634" cy="3059817"/>
        </a:xfrm>
        <a:prstGeom prst="ellipse">
          <a:avLst/>
        </a:prstGeom>
        <a:solidFill>
          <a:schemeClr val="accent1">
            <a:shade val="80000"/>
            <a:alpha val="50000"/>
            <a:hueOff val="-286837"/>
            <a:satOff val="-24292"/>
            <a:lumOff val="1815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s-ES" sz="1800" b="1" kern="1200" dirty="0" err="1" smtClean="0"/>
            <a:t>Society</a:t>
          </a:r>
          <a:endParaRPr lang="es-ES" sz="1800" b="1" kern="1200" dirty="0" smtClean="0"/>
        </a:p>
        <a:p>
          <a:pPr lvl="0" algn="ctr" defTabSz="800100">
            <a:lnSpc>
              <a:spcPct val="90000"/>
            </a:lnSpc>
            <a:spcBef>
              <a:spcPct val="0"/>
            </a:spcBef>
            <a:spcAft>
              <a:spcPct val="35000"/>
            </a:spcAft>
          </a:pPr>
          <a:r>
            <a:rPr lang="en-GB" sz="1400" kern="1200" dirty="0" smtClean="0"/>
            <a:t>Intelligent buildings, medical / health care, independent living, safety, security of people and things, privacy, people and goods transportation, media and entertainment, e-inclusion, people rescue</a:t>
          </a:r>
          <a:endParaRPr lang="en-GB" sz="1400" kern="1200" dirty="0"/>
        </a:p>
      </dsp:txBody>
      <dsp:txXfrm>
        <a:off x="2834453" y="2499709"/>
        <a:ext cx="2124980" cy="1682899"/>
      </dsp:txXfrm>
    </dsp:sp>
    <dsp:sp modelId="{389AAE6F-18E3-4526-84E9-3880EE5C1234}">
      <dsp:nvSpPr>
        <dsp:cNvPr id="0" name=""/>
        <dsp:cNvSpPr/>
      </dsp:nvSpPr>
      <dsp:spPr>
        <a:xfrm>
          <a:off x="37811" y="1868966"/>
          <a:ext cx="3013313" cy="2740396"/>
        </a:xfrm>
        <a:prstGeom prst="ellipse">
          <a:avLst/>
        </a:prstGeom>
        <a:solidFill>
          <a:schemeClr val="accent1">
            <a:shade val="80000"/>
            <a:alpha val="50000"/>
            <a:hueOff val="-573673"/>
            <a:satOff val="-48584"/>
            <a:lumOff val="3631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s-ES" sz="1800" b="1" kern="1200" dirty="0" err="1" smtClean="0"/>
            <a:t>Environment</a:t>
          </a:r>
          <a:endParaRPr lang="es-ES" sz="1800" b="1" kern="1200" dirty="0" smtClean="0"/>
        </a:p>
        <a:p>
          <a:pPr lvl="0" algn="ctr" defTabSz="800100">
            <a:lnSpc>
              <a:spcPct val="90000"/>
            </a:lnSpc>
            <a:spcBef>
              <a:spcPct val="0"/>
            </a:spcBef>
            <a:spcAft>
              <a:spcPct val="35000"/>
            </a:spcAft>
          </a:pPr>
          <a:r>
            <a:rPr lang="en-GB" sz="1400" kern="1200" dirty="0" smtClean="0"/>
            <a:t>Environmental monitoring, recycling, natural disaster prevention and detection, agriculture &amp; breeding, energy management, habitat monitoring, bio-surveillance</a:t>
          </a:r>
          <a:endParaRPr lang="es-ES" sz="1400" kern="1200" dirty="0" smtClean="0"/>
        </a:p>
        <a:p>
          <a:pPr lvl="0" algn="ctr" defTabSz="800100">
            <a:lnSpc>
              <a:spcPct val="90000"/>
            </a:lnSpc>
            <a:spcBef>
              <a:spcPct val="0"/>
            </a:spcBef>
            <a:spcAft>
              <a:spcPct val="35000"/>
            </a:spcAft>
          </a:pPr>
          <a:endParaRPr lang="en-GB" sz="1100" kern="1200" dirty="0"/>
        </a:p>
      </dsp:txBody>
      <dsp:txXfrm>
        <a:off x="321564" y="2576902"/>
        <a:ext cx="1807987" cy="150721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BCAE55-10E4-44A2-B3A6-82A90C4A8DF3}">
      <dsp:nvSpPr>
        <dsp:cNvPr id="0" name=""/>
        <dsp:cNvSpPr/>
      </dsp:nvSpPr>
      <dsp:spPr>
        <a:xfrm>
          <a:off x="44" y="79927"/>
          <a:ext cx="4223895" cy="71519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GB" sz="2000" kern="1200" dirty="0" smtClean="0"/>
            <a:t>There is not a wide proliferation of commercial </a:t>
          </a:r>
          <a:r>
            <a:rPr lang="en-GB" sz="2000" kern="1200" dirty="0" err="1" smtClean="0"/>
            <a:t>IoT</a:t>
          </a:r>
          <a:r>
            <a:rPr lang="en-GB" sz="2000" kern="1200" dirty="0" smtClean="0"/>
            <a:t> products yet.</a:t>
          </a:r>
          <a:endParaRPr lang="en-GB" sz="2000" kern="1200" dirty="0"/>
        </a:p>
      </dsp:txBody>
      <dsp:txXfrm>
        <a:off x="44" y="79927"/>
        <a:ext cx="4223895" cy="715194"/>
      </dsp:txXfrm>
    </dsp:sp>
    <dsp:sp modelId="{1D9AB9B1-D35E-45B1-97D7-4CD1E27D3FCC}">
      <dsp:nvSpPr>
        <dsp:cNvPr id="0" name=""/>
        <dsp:cNvSpPr/>
      </dsp:nvSpPr>
      <dsp:spPr>
        <a:xfrm>
          <a:off x="44" y="795122"/>
          <a:ext cx="4223895" cy="384299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GB" sz="2000" kern="1200" dirty="0" smtClean="0"/>
            <a:t>Novel nonintrusive human-computer interaction model leads to an intrusive transition process for industries [Liu 2009]</a:t>
          </a:r>
          <a:endParaRPr lang="en-GB" sz="2000" kern="1200" dirty="0"/>
        </a:p>
        <a:p>
          <a:pPr marL="228600" lvl="1" indent="-228600" algn="l" defTabSz="889000">
            <a:lnSpc>
              <a:spcPct val="90000"/>
            </a:lnSpc>
            <a:spcBef>
              <a:spcPct val="0"/>
            </a:spcBef>
            <a:spcAft>
              <a:spcPct val="15000"/>
            </a:spcAft>
            <a:buChar char="••"/>
          </a:pPr>
          <a:r>
            <a:rPr lang="en-GB" sz="2000" kern="1200" dirty="0" smtClean="0"/>
            <a:t>Some public concerns, especially privacy and security.</a:t>
          </a:r>
        </a:p>
        <a:p>
          <a:pPr marL="228600" lvl="1" indent="-228600" algn="l" defTabSz="889000">
            <a:lnSpc>
              <a:spcPct val="90000"/>
            </a:lnSpc>
            <a:spcBef>
              <a:spcPct val="0"/>
            </a:spcBef>
            <a:spcAft>
              <a:spcPct val="15000"/>
            </a:spcAft>
            <a:buChar char="••"/>
          </a:pPr>
          <a:r>
            <a:rPr lang="en-GB" sz="2000" kern="1200" smtClean="0"/>
            <a:t>Still a high number of standards.</a:t>
          </a:r>
          <a:endParaRPr lang="en-GB" sz="2000" kern="1200" dirty="0" smtClean="0"/>
        </a:p>
        <a:p>
          <a:pPr marL="228600" lvl="1" indent="-228600" algn="l" defTabSz="889000">
            <a:lnSpc>
              <a:spcPct val="90000"/>
            </a:lnSpc>
            <a:spcBef>
              <a:spcPct val="0"/>
            </a:spcBef>
            <a:spcAft>
              <a:spcPct val="15000"/>
            </a:spcAft>
            <a:buChar char="••"/>
          </a:pPr>
          <a:r>
            <a:rPr lang="en-GB" sz="2000" kern="1200" dirty="0" smtClean="0"/>
            <a:t>The main domains for commercial use are home automation, building automation and medical. Smart energy and human mobility are emerging markets. [</a:t>
          </a:r>
          <a:r>
            <a:rPr lang="en-GB" sz="2000" kern="1200" dirty="0" err="1" smtClean="0"/>
            <a:t>EETimes</a:t>
          </a:r>
          <a:r>
            <a:rPr lang="en-GB" sz="2000" kern="1200" dirty="0" smtClean="0"/>
            <a:t> 2010]</a:t>
          </a:r>
        </a:p>
      </dsp:txBody>
      <dsp:txXfrm>
        <a:off x="44" y="795122"/>
        <a:ext cx="4223895" cy="3842999"/>
      </dsp:txXfrm>
    </dsp:sp>
    <dsp:sp modelId="{73EA818B-C516-4CD7-BF8E-781C1DFA4DAD}">
      <dsp:nvSpPr>
        <dsp:cNvPr id="0" name=""/>
        <dsp:cNvSpPr/>
      </dsp:nvSpPr>
      <dsp:spPr>
        <a:xfrm>
          <a:off x="4815285" y="79927"/>
          <a:ext cx="4223895" cy="71519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GB" sz="2000" kern="1200" dirty="0" smtClean="0"/>
            <a:t>How to overcome this:</a:t>
          </a:r>
          <a:endParaRPr lang="en-GB" sz="2000" kern="1200" dirty="0"/>
        </a:p>
      </dsp:txBody>
      <dsp:txXfrm>
        <a:off x="4815285" y="79927"/>
        <a:ext cx="4223895" cy="715194"/>
      </dsp:txXfrm>
    </dsp:sp>
    <dsp:sp modelId="{5EABD2BA-3568-412C-9860-B625F26BF011}">
      <dsp:nvSpPr>
        <dsp:cNvPr id="0" name=""/>
        <dsp:cNvSpPr/>
      </dsp:nvSpPr>
      <dsp:spPr>
        <a:xfrm>
          <a:off x="4815285" y="795122"/>
          <a:ext cx="4223895" cy="384299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GB" sz="2000" kern="1200" dirty="0" smtClean="0"/>
            <a:t>Leveraging existing infrastructures, devices, interfaces, development kits, … to overcome initial resistance.</a:t>
          </a:r>
          <a:endParaRPr lang="en-GB" sz="2000" kern="1200" dirty="0"/>
        </a:p>
        <a:p>
          <a:pPr marL="228600" lvl="1" indent="-228600" algn="l" defTabSz="889000">
            <a:lnSpc>
              <a:spcPct val="90000"/>
            </a:lnSpc>
            <a:spcBef>
              <a:spcPct val="0"/>
            </a:spcBef>
            <a:spcAft>
              <a:spcPct val="15000"/>
            </a:spcAft>
            <a:buChar char="••"/>
          </a:pPr>
          <a:r>
            <a:rPr lang="en-GB" sz="2000" kern="1200" smtClean="0"/>
            <a:t>More effort on standardization, harmonisation and socio-ethical issues.</a:t>
          </a:r>
          <a:endParaRPr lang="en-GB" sz="2000" kern="1200" dirty="0" smtClean="0"/>
        </a:p>
        <a:p>
          <a:pPr marL="228600" lvl="1" indent="-228600" algn="l" defTabSz="889000">
            <a:lnSpc>
              <a:spcPct val="90000"/>
            </a:lnSpc>
            <a:spcBef>
              <a:spcPct val="0"/>
            </a:spcBef>
            <a:spcAft>
              <a:spcPct val="15000"/>
            </a:spcAft>
            <a:buChar char="••"/>
          </a:pPr>
          <a:r>
            <a:rPr lang="en-GB" sz="2000" kern="1200" dirty="0" smtClean="0"/>
            <a:t>The necessary reduction in costs and enhancement in battery lifetime and robustness.</a:t>
          </a:r>
          <a:endParaRPr lang="en-GB" sz="2000" kern="1200" dirty="0"/>
        </a:p>
      </dsp:txBody>
      <dsp:txXfrm>
        <a:off x="4815285" y="795122"/>
        <a:ext cx="4223895" cy="384299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6888"/>
          </a:xfrm>
          <a:prstGeom prst="rect">
            <a:avLst/>
          </a:prstGeom>
        </p:spPr>
        <p:txBody>
          <a:bodyPr vert="horz" lIns="91433" tIns="45717" rIns="91433" bIns="45717" rtlCol="0"/>
          <a:lstStyle>
            <a:lvl1pPr algn="l">
              <a:defRPr sz="1200"/>
            </a:lvl1pPr>
          </a:lstStyle>
          <a:p>
            <a:endParaRPr lang="en-US"/>
          </a:p>
        </p:txBody>
      </p:sp>
      <p:sp>
        <p:nvSpPr>
          <p:cNvPr id="3" name="2 Marcador de fecha"/>
          <p:cNvSpPr>
            <a:spLocks noGrp="1"/>
          </p:cNvSpPr>
          <p:nvPr>
            <p:ph type="dt" sz="quarter" idx="1"/>
          </p:nvPr>
        </p:nvSpPr>
        <p:spPr>
          <a:xfrm>
            <a:off x="3849689" y="0"/>
            <a:ext cx="2946400" cy="496888"/>
          </a:xfrm>
          <a:prstGeom prst="rect">
            <a:avLst/>
          </a:prstGeom>
        </p:spPr>
        <p:txBody>
          <a:bodyPr vert="horz" lIns="91433" tIns="45717" rIns="91433" bIns="45717" rtlCol="0"/>
          <a:lstStyle>
            <a:lvl1pPr algn="r">
              <a:defRPr sz="1200"/>
            </a:lvl1pPr>
          </a:lstStyle>
          <a:p>
            <a:endParaRPr lang="en-US" dirty="0"/>
          </a:p>
        </p:txBody>
      </p:sp>
      <p:sp>
        <p:nvSpPr>
          <p:cNvPr id="4" name="3 Marcador de pie de página"/>
          <p:cNvSpPr>
            <a:spLocks noGrp="1"/>
          </p:cNvSpPr>
          <p:nvPr>
            <p:ph type="ftr" sz="quarter" idx="2"/>
          </p:nvPr>
        </p:nvSpPr>
        <p:spPr>
          <a:xfrm>
            <a:off x="0" y="9429750"/>
            <a:ext cx="2946400" cy="496888"/>
          </a:xfrm>
          <a:prstGeom prst="rect">
            <a:avLst/>
          </a:prstGeom>
        </p:spPr>
        <p:txBody>
          <a:bodyPr vert="horz" lIns="91433" tIns="45717" rIns="91433" bIns="45717" rtlCol="0" anchor="b"/>
          <a:lstStyle>
            <a:lvl1pPr algn="l">
              <a:defRPr sz="1200"/>
            </a:lvl1pPr>
          </a:lstStyle>
          <a:p>
            <a:endParaRPr lang="en-US"/>
          </a:p>
        </p:txBody>
      </p:sp>
      <p:sp>
        <p:nvSpPr>
          <p:cNvPr id="5" name="4 Marcador de número de diapositiva"/>
          <p:cNvSpPr>
            <a:spLocks noGrp="1"/>
          </p:cNvSpPr>
          <p:nvPr>
            <p:ph type="sldNum" sz="quarter" idx="3"/>
          </p:nvPr>
        </p:nvSpPr>
        <p:spPr>
          <a:xfrm>
            <a:off x="3849689" y="9429750"/>
            <a:ext cx="2946400" cy="496888"/>
          </a:xfrm>
          <a:prstGeom prst="rect">
            <a:avLst/>
          </a:prstGeom>
        </p:spPr>
        <p:txBody>
          <a:bodyPr vert="horz" lIns="91433" tIns="45717" rIns="91433" bIns="45717" rtlCol="0" anchor="b"/>
          <a:lstStyle>
            <a:lvl1pPr algn="r">
              <a:defRPr sz="1200"/>
            </a:lvl1pPr>
          </a:lstStyle>
          <a:p>
            <a:fld id="{A87227C0-179F-4127-B1CA-AA61557745BE}" type="slidenum">
              <a:rPr lang="en-US" smtClean="0"/>
              <a:pPr/>
              <a:t>‹Nº›</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2"/>
            <a:ext cx="2945862" cy="495872"/>
          </a:xfrm>
          <a:prstGeom prst="rect">
            <a:avLst/>
          </a:prstGeom>
          <a:noFill/>
          <a:ln w="9525">
            <a:noFill/>
            <a:miter lim="800000"/>
            <a:headEnd/>
            <a:tailEnd/>
          </a:ln>
          <a:effectLst/>
        </p:spPr>
        <p:txBody>
          <a:bodyPr vert="horz" wrap="square" lIns="93099" tIns="46550" rIns="93099" bIns="46550" numCol="1" anchor="t" anchorCtr="0" compatLnSpc="1">
            <a:prstTxWarp prst="textNoShape">
              <a:avLst/>
            </a:prstTxWarp>
          </a:bodyPr>
          <a:lstStyle>
            <a:lvl1pPr defTabSz="931252" eaLnBrk="1" hangingPunct="1">
              <a:defRPr sz="1200" b="0">
                <a:latin typeface="Arial" charset="0"/>
              </a:defRPr>
            </a:lvl1pPr>
          </a:lstStyle>
          <a:p>
            <a:endParaRPr lang="es-ES"/>
          </a:p>
        </p:txBody>
      </p:sp>
      <p:sp>
        <p:nvSpPr>
          <p:cNvPr id="9219" name="Rectangle 3"/>
          <p:cNvSpPr>
            <a:spLocks noGrp="1" noChangeArrowheads="1"/>
          </p:cNvSpPr>
          <p:nvPr>
            <p:ph type="dt" idx="1"/>
          </p:nvPr>
        </p:nvSpPr>
        <p:spPr bwMode="auto">
          <a:xfrm>
            <a:off x="3850295" y="2"/>
            <a:ext cx="2945862" cy="495872"/>
          </a:xfrm>
          <a:prstGeom prst="rect">
            <a:avLst/>
          </a:prstGeom>
          <a:noFill/>
          <a:ln w="9525">
            <a:noFill/>
            <a:miter lim="800000"/>
            <a:headEnd/>
            <a:tailEnd/>
          </a:ln>
          <a:effectLst/>
        </p:spPr>
        <p:txBody>
          <a:bodyPr vert="horz" wrap="square" lIns="93099" tIns="46550" rIns="93099" bIns="46550" numCol="1" anchor="t" anchorCtr="0" compatLnSpc="1">
            <a:prstTxWarp prst="textNoShape">
              <a:avLst/>
            </a:prstTxWarp>
          </a:bodyPr>
          <a:lstStyle>
            <a:lvl1pPr algn="r" defTabSz="931252" eaLnBrk="1" hangingPunct="1">
              <a:defRPr sz="1200" b="0">
                <a:latin typeface="Arial" charset="0"/>
              </a:defRPr>
            </a:lvl1pPr>
          </a:lstStyle>
          <a:p>
            <a:r>
              <a:rPr lang="es-ES_tradnl" smtClean="0"/>
              <a:t>16 Febrero 2009</a:t>
            </a:r>
            <a:endParaRPr lang="es-ES"/>
          </a:p>
        </p:txBody>
      </p:sp>
      <p:sp>
        <p:nvSpPr>
          <p:cNvPr id="9220" name="Rectangle 4"/>
          <p:cNvSpPr>
            <a:spLocks noGrp="1" noRot="1" noChangeAspect="1" noChangeArrowheads="1" noTextEdit="1"/>
          </p:cNvSpPr>
          <p:nvPr>
            <p:ph type="sldImg" idx="2"/>
          </p:nvPr>
        </p:nvSpPr>
        <p:spPr bwMode="auto">
          <a:xfrm>
            <a:off x="711200" y="746125"/>
            <a:ext cx="5376863" cy="3722688"/>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0984" y="4716946"/>
            <a:ext cx="5435708" cy="4464390"/>
          </a:xfrm>
          <a:prstGeom prst="rect">
            <a:avLst/>
          </a:prstGeom>
          <a:noFill/>
          <a:ln w="9525">
            <a:noFill/>
            <a:miter lim="800000"/>
            <a:headEnd/>
            <a:tailEnd/>
          </a:ln>
          <a:effectLst/>
        </p:spPr>
        <p:txBody>
          <a:bodyPr vert="horz" wrap="square" lIns="93099" tIns="46550" rIns="93099" bIns="4655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9222" name="Rectangle 6"/>
          <p:cNvSpPr>
            <a:spLocks noGrp="1" noChangeArrowheads="1"/>
          </p:cNvSpPr>
          <p:nvPr>
            <p:ph type="ftr" sz="quarter" idx="4"/>
          </p:nvPr>
        </p:nvSpPr>
        <p:spPr bwMode="auto">
          <a:xfrm>
            <a:off x="0" y="9430814"/>
            <a:ext cx="2945862" cy="495872"/>
          </a:xfrm>
          <a:prstGeom prst="rect">
            <a:avLst/>
          </a:prstGeom>
          <a:noFill/>
          <a:ln w="9525">
            <a:noFill/>
            <a:miter lim="800000"/>
            <a:headEnd/>
            <a:tailEnd/>
          </a:ln>
          <a:effectLst/>
        </p:spPr>
        <p:txBody>
          <a:bodyPr vert="horz" wrap="square" lIns="93099" tIns="46550" rIns="93099" bIns="46550" numCol="1" anchor="b" anchorCtr="0" compatLnSpc="1">
            <a:prstTxWarp prst="textNoShape">
              <a:avLst/>
            </a:prstTxWarp>
          </a:bodyPr>
          <a:lstStyle>
            <a:lvl1pPr defTabSz="931252" eaLnBrk="1" hangingPunct="1">
              <a:defRPr sz="1200" b="0">
                <a:latin typeface="Arial" charset="0"/>
              </a:defRPr>
            </a:lvl1pPr>
          </a:lstStyle>
          <a:p>
            <a:endParaRPr lang="es-ES"/>
          </a:p>
        </p:txBody>
      </p:sp>
      <p:sp>
        <p:nvSpPr>
          <p:cNvPr id="9223" name="Rectangle 7"/>
          <p:cNvSpPr>
            <a:spLocks noGrp="1" noChangeArrowheads="1"/>
          </p:cNvSpPr>
          <p:nvPr>
            <p:ph type="sldNum" sz="quarter" idx="5"/>
          </p:nvPr>
        </p:nvSpPr>
        <p:spPr bwMode="auto">
          <a:xfrm>
            <a:off x="3850295" y="9430814"/>
            <a:ext cx="2945862" cy="495872"/>
          </a:xfrm>
          <a:prstGeom prst="rect">
            <a:avLst/>
          </a:prstGeom>
          <a:noFill/>
          <a:ln w="9525">
            <a:noFill/>
            <a:miter lim="800000"/>
            <a:headEnd/>
            <a:tailEnd/>
          </a:ln>
          <a:effectLst/>
        </p:spPr>
        <p:txBody>
          <a:bodyPr vert="horz" wrap="square" lIns="93099" tIns="46550" rIns="93099" bIns="46550" numCol="1" anchor="b" anchorCtr="0" compatLnSpc="1">
            <a:prstTxWarp prst="textNoShape">
              <a:avLst/>
            </a:prstTxWarp>
          </a:bodyPr>
          <a:lstStyle>
            <a:lvl1pPr algn="r" defTabSz="931252" eaLnBrk="1" hangingPunct="1">
              <a:defRPr sz="1200" b="0">
                <a:latin typeface="Arial" charset="0"/>
              </a:defRPr>
            </a:lvl1pPr>
          </a:lstStyle>
          <a:p>
            <a:fld id="{9CD333B3-3010-4B41-899B-9F44DCF311D1}" type="slidenum">
              <a:rPr lang="es-ES"/>
              <a:pPr/>
              <a:t>‹Nº›</a:t>
            </a:fld>
            <a:endParaRPr lang="es-ES"/>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fecha"/>
          <p:cNvSpPr>
            <a:spLocks noGrp="1"/>
          </p:cNvSpPr>
          <p:nvPr>
            <p:ph type="dt" idx="10"/>
          </p:nvPr>
        </p:nvSpPr>
        <p:spPr/>
        <p:txBody>
          <a:bodyPr/>
          <a:lstStyle/>
          <a:p>
            <a:r>
              <a:rPr lang="es-ES_tradnl" smtClean="0"/>
              <a:t>16 Febrero 2009</a:t>
            </a:r>
            <a:endParaRPr lang="es-ES"/>
          </a:p>
        </p:txBody>
      </p:sp>
      <p:sp>
        <p:nvSpPr>
          <p:cNvPr id="5" name="4 Marcador de número de diapositiva"/>
          <p:cNvSpPr>
            <a:spLocks noGrp="1"/>
          </p:cNvSpPr>
          <p:nvPr>
            <p:ph type="sldNum" sz="quarter" idx="11"/>
          </p:nvPr>
        </p:nvSpPr>
        <p:spPr/>
        <p:txBody>
          <a:bodyPr/>
          <a:lstStyle/>
          <a:p>
            <a:fld id="{9CD333B3-3010-4B41-899B-9F44DCF311D1}"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42950" y="2130425"/>
            <a:ext cx="8420100" cy="1470025"/>
          </a:xfrm>
        </p:spPr>
        <p:txBody>
          <a:bodyPr/>
          <a:lstStyle>
            <a:lvl1pPr>
              <a:defRPr/>
            </a:lvl1pPr>
          </a:lstStyle>
          <a:p>
            <a:endParaRPr lang="en-GB" noProof="0" smtClean="0"/>
          </a:p>
        </p:txBody>
      </p:sp>
      <p:sp>
        <p:nvSpPr>
          <p:cNvPr id="3" name="2 Subtítulo"/>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endParaRPr lang="en-GB"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70750" y="776288"/>
            <a:ext cx="2284413" cy="56896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14338" y="776288"/>
            <a:ext cx="6704012" cy="56896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76250" y="776288"/>
            <a:ext cx="9015413" cy="725487"/>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414338" y="1639888"/>
            <a:ext cx="4494212" cy="4826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5060950" y="1639888"/>
            <a:ext cx="4494213" cy="4826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476250" y="776288"/>
            <a:ext cx="9015413" cy="725487"/>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414338" y="1639888"/>
            <a:ext cx="4494212" cy="4826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quarter" idx="2"/>
          </p:nvPr>
        </p:nvSpPr>
        <p:spPr>
          <a:xfrm>
            <a:off x="5060950" y="1639888"/>
            <a:ext cx="4494213" cy="2336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contenido"/>
          <p:cNvSpPr>
            <a:spLocks noGrp="1"/>
          </p:cNvSpPr>
          <p:nvPr>
            <p:ph sz="quarter" idx="3"/>
          </p:nvPr>
        </p:nvSpPr>
        <p:spPr>
          <a:xfrm>
            <a:off x="5060950" y="4129088"/>
            <a:ext cx="4494213" cy="2336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solidFill>
          <a:srgbClr val="FFFFFF"/>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lstStyle>
            <a:lvl1pPr>
              <a:defRPr lang="es-ES" sz="3600" b="0" dirty="0">
                <a:solidFill>
                  <a:srgbClr val="879B21"/>
                </a:solidFill>
                <a:effectLst>
                  <a:outerShdw blurRad="38100" dist="38100" dir="2700000" algn="tl">
                    <a:srgbClr val="C0C0C0"/>
                  </a:outerShdw>
                </a:effectLst>
                <a:latin typeface="Tahoma" pitchFamily="34" charset="0"/>
                <a:ea typeface="Tahoma" pitchFamily="34" charset="0"/>
                <a:cs typeface="Tahoma" pitchFamily="34" charset="0"/>
              </a:defRPr>
            </a:lvl1pPr>
          </a:lstStyle>
          <a:p>
            <a:pPr lvl="0" algn="ctr" rtl="0" eaLnBrk="0" fontAlgn="base" hangingPunct="0">
              <a:spcBef>
                <a:spcPct val="0"/>
              </a:spcBef>
              <a:spcAft>
                <a:spcPct val="0"/>
              </a:spcAft>
            </a:pPr>
            <a:r>
              <a:rPr lang="en-GB" noProof="0" smtClean="0"/>
              <a:t>Haga clic para modificar el estilo de título del patrón</a:t>
            </a:r>
            <a:endParaRPr lang="en-GB" noProof="0"/>
          </a:p>
        </p:txBody>
      </p:sp>
      <p:sp>
        <p:nvSpPr>
          <p:cNvPr id="3" name="2 Marcador de contenido"/>
          <p:cNvSpPr>
            <a:spLocks noGrp="1"/>
          </p:cNvSpPr>
          <p:nvPr>
            <p:ph idx="1"/>
          </p:nvPr>
        </p:nvSpPr>
        <p:spPr>
          <a:ln>
            <a:noFill/>
          </a:ln>
        </p:spPr>
        <p:txBody>
          <a:bodyPr/>
          <a:lstStyle>
            <a:lvl2pPr>
              <a:buClr>
                <a:srgbClr val="798B1D"/>
              </a:buClr>
              <a:defRPr/>
            </a:lvl2pPr>
            <a:lvl3pPr>
              <a:buClr>
                <a:srgbClr val="798B1D"/>
              </a:buClr>
              <a:defRPr/>
            </a:lvl3pPr>
            <a:lvl4pPr>
              <a:buClr>
                <a:srgbClr val="798B1D"/>
              </a:buClr>
              <a:defRPr/>
            </a:lvl4pPr>
            <a:lvl5pPr>
              <a:buClr>
                <a:srgbClr val="798B1D"/>
              </a:buClr>
              <a:defRPr/>
            </a:lvl5pPr>
          </a:lstStyle>
          <a:p>
            <a:pPr lvl="0"/>
            <a:r>
              <a:rPr lang="en-GB" noProof="0" dirty="0" err="1" smtClean="0"/>
              <a:t>Haga</a:t>
            </a:r>
            <a:r>
              <a:rPr lang="en-GB" noProof="0" dirty="0" smtClean="0"/>
              <a:t> </a:t>
            </a:r>
            <a:r>
              <a:rPr lang="en-GB" noProof="0" dirty="0" err="1" smtClean="0"/>
              <a:t>clic</a:t>
            </a:r>
            <a:r>
              <a:rPr lang="en-GB" noProof="0" dirty="0" smtClean="0"/>
              <a:t> </a:t>
            </a:r>
            <a:r>
              <a:rPr lang="en-GB" noProof="0" dirty="0" err="1" smtClean="0"/>
              <a:t>para</a:t>
            </a:r>
            <a:r>
              <a:rPr lang="en-GB" noProof="0" dirty="0" smtClean="0"/>
              <a:t> </a:t>
            </a:r>
            <a:r>
              <a:rPr lang="en-GB" noProof="0" dirty="0" err="1" smtClean="0"/>
              <a:t>modificar</a:t>
            </a:r>
            <a:r>
              <a:rPr lang="en-GB" noProof="0" dirty="0" smtClean="0"/>
              <a:t> el </a:t>
            </a:r>
            <a:r>
              <a:rPr lang="en-GB" noProof="0" dirty="0" err="1" smtClean="0"/>
              <a:t>estilo</a:t>
            </a:r>
            <a:r>
              <a:rPr lang="en-GB" noProof="0" dirty="0" smtClean="0"/>
              <a:t> de </a:t>
            </a:r>
            <a:r>
              <a:rPr lang="en-GB" noProof="0" dirty="0" err="1" smtClean="0"/>
              <a:t>texto</a:t>
            </a:r>
            <a:r>
              <a:rPr lang="en-GB" noProof="0" dirty="0" smtClean="0"/>
              <a:t> del </a:t>
            </a:r>
            <a:r>
              <a:rPr lang="en-GB" noProof="0" dirty="0" err="1" smtClean="0"/>
              <a:t>patrón</a:t>
            </a:r>
            <a:endParaRPr lang="en-GB" noProof="0" dirty="0" smtClean="0"/>
          </a:p>
          <a:p>
            <a:pPr lvl="1"/>
            <a:r>
              <a:rPr lang="en-GB" noProof="0" dirty="0" smtClean="0"/>
              <a:t>Segundo </a:t>
            </a:r>
            <a:r>
              <a:rPr lang="en-GB" noProof="0" dirty="0" err="1" smtClean="0"/>
              <a:t>nivel</a:t>
            </a:r>
            <a:endParaRPr lang="en-GB" noProof="0" dirty="0" smtClean="0"/>
          </a:p>
          <a:p>
            <a:pPr lvl="2"/>
            <a:r>
              <a:rPr lang="en-GB" noProof="0" dirty="0" err="1" smtClean="0"/>
              <a:t>Tercer</a:t>
            </a:r>
            <a:r>
              <a:rPr lang="en-GB" noProof="0" dirty="0" smtClean="0"/>
              <a:t> </a:t>
            </a:r>
            <a:r>
              <a:rPr lang="en-GB" noProof="0" dirty="0" err="1" smtClean="0"/>
              <a:t>nivel</a:t>
            </a:r>
            <a:endParaRPr lang="en-GB" noProof="0" dirty="0" smtClean="0"/>
          </a:p>
          <a:p>
            <a:pPr lvl="3"/>
            <a:r>
              <a:rPr lang="en-GB" noProof="0" dirty="0" smtClean="0"/>
              <a:t>Cuarto </a:t>
            </a:r>
            <a:r>
              <a:rPr lang="en-GB" noProof="0" dirty="0" err="1" smtClean="0"/>
              <a:t>nivel</a:t>
            </a:r>
            <a:endParaRPr lang="en-GB" noProof="0" dirty="0" smtClean="0"/>
          </a:p>
          <a:p>
            <a:pPr lvl="4"/>
            <a:r>
              <a:rPr lang="en-GB" noProof="0" dirty="0" err="1" smtClean="0"/>
              <a:t>Quinto</a:t>
            </a:r>
            <a:r>
              <a:rPr lang="en-GB" noProof="0" dirty="0" smtClean="0"/>
              <a:t> </a:t>
            </a:r>
            <a:r>
              <a:rPr lang="en-GB" noProof="0" dirty="0" err="1" smtClean="0"/>
              <a:t>nivel</a:t>
            </a:r>
            <a:endParaRPr lang="en-GB" noProof="0"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638" y="4406900"/>
            <a:ext cx="84201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14338" y="1639888"/>
            <a:ext cx="4494212" cy="482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5060950" y="1639888"/>
            <a:ext cx="4494213" cy="482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9154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138"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513" y="4800600"/>
            <a:ext cx="59436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bwMode="auto">
          <a:xfrm>
            <a:off x="476251" y="776288"/>
            <a:ext cx="8905906" cy="725487"/>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lvl="0" algn="ctr" rtl="0" eaLnBrk="0" fontAlgn="base" hangingPunct="0">
              <a:spcBef>
                <a:spcPct val="0"/>
              </a:spcBef>
              <a:spcAft>
                <a:spcPct val="0"/>
              </a:spcAft>
            </a:pPr>
            <a:r>
              <a:rPr lang="en-GB" noProof="0" smtClean="0"/>
              <a:t>Haga clic para cambiar el estilo de título</a:t>
            </a:r>
          </a:p>
        </p:txBody>
      </p:sp>
      <p:sp>
        <p:nvSpPr>
          <p:cNvPr id="4105" name="Rectangle 9"/>
          <p:cNvSpPr>
            <a:spLocks noGrp="1" noChangeArrowheads="1"/>
          </p:cNvSpPr>
          <p:nvPr>
            <p:ph type="body" idx="1"/>
          </p:nvPr>
        </p:nvSpPr>
        <p:spPr bwMode="auto">
          <a:xfrm>
            <a:off x="414338" y="1639888"/>
            <a:ext cx="9039256" cy="4718070"/>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lvl="0"/>
            <a:r>
              <a:rPr lang="en-GB" noProof="0" dirty="0" err="1" smtClean="0"/>
              <a:t>Haga</a:t>
            </a:r>
            <a:r>
              <a:rPr lang="en-GB" noProof="0" dirty="0" smtClean="0"/>
              <a:t> </a:t>
            </a:r>
            <a:r>
              <a:rPr lang="en-GB" noProof="0" dirty="0" err="1" smtClean="0"/>
              <a:t>clic</a:t>
            </a:r>
            <a:r>
              <a:rPr lang="en-GB" noProof="0" dirty="0" smtClean="0"/>
              <a:t> </a:t>
            </a:r>
            <a:r>
              <a:rPr lang="en-GB" noProof="0" dirty="0" err="1" smtClean="0"/>
              <a:t>para</a:t>
            </a:r>
            <a:r>
              <a:rPr lang="en-GB" noProof="0" dirty="0" smtClean="0"/>
              <a:t> </a:t>
            </a:r>
            <a:r>
              <a:rPr lang="en-GB" noProof="0" dirty="0" err="1" smtClean="0"/>
              <a:t>modificar</a:t>
            </a:r>
            <a:r>
              <a:rPr lang="en-GB" noProof="0" dirty="0" smtClean="0"/>
              <a:t> el </a:t>
            </a:r>
            <a:r>
              <a:rPr lang="en-GB" noProof="0" dirty="0" err="1" smtClean="0"/>
              <a:t>estilo</a:t>
            </a:r>
            <a:r>
              <a:rPr lang="en-GB" noProof="0" dirty="0" smtClean="0"/>
              <a:t> de </a:t>
            </a:r>
            <a:r>
              <a:rPr lang="en-GB" noProof="0" dirty="0" err="1" smtClean="0"/>
              <a:t>texto</a:t>
            </a:r>
            <a:r>
              <a:rPr lang="en-GB" noProof="0" dirty="0" smtClean="0"/>
              <a:t> del </a:t>
            </a:r>
            <a:r>
              <a:rPr lang="en-GB" noProof="0" dirty="0" err="1" smtClean="0"/>
              <a:t>patrón</a:t>
            </a:r>
            <a:endParaRPr lang="en-GB" noProof="0" dirty="0" smtClean="0"/>
          </a:p>
          <a:p>
            <a:pPr lvl="1"/>
            <a:r>
              <a:rPr lang="en-GB" noProof="0" dirty="0" smtClean="0"/>
              <a:t>Segundo </a:t>
            </a:r>
            <a:r>
              <a:rPr lang="en-GB" noProof="0" dirty="0" err="1" smtClean="0"/>
              <a:t>nivel</a:t>
            </a:r>
            <a:endParaRPr lang="en-GB" noProof="0" dirty="0" smtClean="0"/>
          </a:p>
          <a:p>
            <a:pPr lvl="2"/>
            <a:r>
              <a:rPr lang="en-GB" noProof="0" dirty="0" err="1" smtClean="0"/>
              <a:t>Tercer</a:t>
            </a:r>
            <a:r>
              <a:rPr lang="en-GB" noProof="0" dirty="0" smtClean="0"/>
              <a:t> </a:t>
            </a:r>
            <a:r>
              <a:rPr lang="en-GB" noProof="0" dirty="0" err="1" smtClean="0"/>
              <a:t>nivel</a:t>
            </a:r>
            <a:endParaRPr lang="en-GB" noProof="0" dirty="0" smtClean="0"/>
          </a:p>
          <a:p>
            <a:pPr lvl="3"/>
            <a:r>
              <a:rPr lang="en-GB" noProof="0" dirty="0" smtClean="0"/>
              <a:t>Cuarto </a:t>
            </a:r>
            <a:r>
              <a:rPr lang="en-GB" noProof="0" dirty="0" err="1" smtClean="0"/>
              <a:t>nivel</a:t>
            </a:r>
            <a:endParaRPr lang="en-GB" noProof="0" dirty="0" smtClean="0"/>
          </a:p>
          <a:p>
            <a:pPr lvl="4"/>
            <a:r>
              <a:rPr lang="en-GB" noProof="0" dirty="0" err="1" smtClean="0"/>
              <a:t>Quinto</a:t>
            </a:r>
            <a:r>
              <a:rPr lang="en-GB" noProof="0" dirty="0" smtClean="0"/>
              <a:t> </a:t>
            </a:r>
            <a:r>
              <a:rPr lang="en-GB" noProof="0" dirty="0" err="1" smtClean="0"/>
              <a:t>nivel</a:t>
            </a:r>
            <a:endParaRPr lang="en-GB" noProof="0" dirty="0" smtClean="0"/>
          </a:p>
        </p:txBody>
      </p:sp>
      <p:sp>
        <p:nvSpPr>
          <p:cNvPr id="4106" name="Text Box 10"/>
          <p:cNvSpPr txBox="1">
            <a:spLocks noChangeArrowheads="1"/>
          </p:cNvSpPr>
          <p:nvPr/>
        </p:nvSpPr>
        <p:spPr bwMode="auto">
          <a:xfrm>
            <a:off x="560512" y="6500834"/>
            <a:ext cx="8778693" cy="276540"/>
          </a:xfrm>
          <a:prstGeom prst="rect">
            <a:avLst/>
          </a:prstGeom>
          <a:noFill/>
          <a:ln w="9525">
            <a:noFill/>
            <a:miter lim="800000"/>
            <a:headEnd/>
            <a:tailEnd/>
          </a:ln>
          <a:effectLst/>
        </p:spPr>
        <p:txBody>
          <a:bodyPr wrap="square" lIns="75746" tIns="37873" rIns="75746" bIns="37873">
            <a:spAutoFit/>
          </a:bodyPr>
          <a:lstStyle/>
          <a:p>
            <a:pPr algn="l" defTabSz="757238">
              <a:tabLst>
                <a:tab pos="0" algn="l"/>
                <a:tab pos="8612188" algn="r"/>
              </a:tabLst>
            </a:pPr>
            <a:r>
              <a:rPr lang="es-ES_tradnl" sz="1300" b="0" dirty="0" smtClean="0">
                <a:solidFill>
                  <a:srgbClr val="125864"/>
                </a:solidFill>
                <a:latin typeface="Tahoma" pitchFamily="34" charset="0"/>
                <a:ea typeface="Tahoma" pitchFamily="34" charset="0"/>
                <a:cs typeface="Tahoma" pitchFamily="34" charset="0"/>
              </a:rPr>
              <a:t>© Ana Belén García Hernando</a:t>
            </a:r>
            <a:r>
              <a:rPr lang="es-ES_tradnl" sz="1300" b="1" baseline="0" dirty="0" smtClean="0">
                <a:solidFill>
                  <a:srgbClr val="125864"/>
                </a:solidFill>
                <a:latin typeface="Tahoma" pitchFamily="34" charset="0"/>
                <a:ea typeface="Tahoma" pitchFamily="34" charset="0"/>
                <a:cs typeface="Tahoma" pitchFamily="34" charset="0"/>
              </a:rPr>
              <a:t>	</a:t>
            </a:r>
            <a:fld id="{B3EEA47E-A078-4B16-B3F1-7F2AAC1030DC}" type="slidenum">
              <a:rPr lang="es-ES_tradnl" sz="1300" b="1" smtClean="0">
                <a:solidFill>
                  <a:srgbClr val="125864"/>
                </a:solidFill>
                <a:latin typeface="Tahoma" pitchFamily="34" charset="0"/>
                <a:ea typeface="Tahoma" pitchFamily="34" charset="0"/>
                <a:cs typeface="Tahoma" pitchFamily="34" charset="0"/>
              </a:rPr>
              <a:pPr algn="l" defTabSz="757238">
                <a:tabLst>
                  <a:tab pos="0" algn="l"/>
                  <a:tab pos="8612188" algn="r"/>
                </a:tabLst>
              </a:pPr>
              <a:t>‹Nº›</a:t>
            </a:fld>
            <a:endParaRPr lang="es-ES_tradnl" sz="1300" b="1" dirty="0">
              <a:solidFill>
                <a:srgbClr val="125864"/>
              </a:solidFill>
              <a:latin typeface="Tahoma" pitchFamily="34" charset="0"/>
              <a:ea typeface="Tahoma" pitchFamily="34" charset="0"/>
              <a:cs typeface="Tahoma" pitchFamily="34" charset="0"/>
            </a:endParaRPr>
          </a:p>
        </p:txBody>
      </p:sp>
      <p:sp>
        <p:nvSpPr>
          <p:cNvPr id="4110" name="Rectangle 14"/>
          <p:cNvSpPr>
            <a:spLocks noChangeArrowheads="1"/>
          </p:cNvSpPr>
          <p:nvPr userDrawn="1"/>
        </p:nvSpPr>
        <p:spPr bwMode="auto">
          <a:xfrm>
            <a:off x="1502899" y="332656"/>
            <a:ext cx="6906485" cy="184666"/>
          </a:xfrm>
          <a:prstGeom prst="rect">
            <a:avLst/>
          </a:prstGeom>
          <a:noFill/>
          <a:ln w="9525">
            <a:noFill/>
            <a:miter lim="800000"/>
            <a:headEnd/>
            <a:tailEnd/>
          </a:ln>
        </p:spPr>
        <p:txBody>
          <a:bodyPr wrap="square" lIns="0" tIns="0" rIns="0" bIns="0" anchor="b" anchorCtr="0">
            <a:spAutoFit/>
          </a:bodyPr>
          <a:lstStyle/>
          <a:p>
            <a:pPr algn="ctr" defTabSz="793750"/>
            <a:r>
              <a:rPr lang="es-ES_tradnl" sz="1200" b="1" baseline="0" dirty="0" err="1" smtClean="0">
                <a:solidFill>
                  <a:srgbClr val="125864"/>
                </a:solidFill>
                <a:latin typeface="Tahoma" pitchFamily="34" charset="0"/>
                <a:ea typeface="Tahoma" pitchFamily="34" charset="0"/>
                <a:cs typeface="Tahoma" pitchFamily="34" charset="0"/>
              </a:rPr>
              <a:t>Ubiquitous</a:t>
            </a:r>
            <a:r>
              <a:rPr lang="es-ES_tradnl" sz="1200" b="1" baseline="0" dirty="0" smtClean="0">
                <a:solidFill>
                  <a:srgbClr val="125864"/>
                </a:solidFill>
                <a:latin typeface="Tahoma" pitchFamily="34" charset="0"/>
                <a:ea typeface="Tahoma" pitchFamily="34" charset="0"/>
                <a:cs typeface="Tahoma" pitchFamily="34" charset="0"/>
              </a:rPr>
              <a:t> and </a:t>
            </a:r>
            <a:r>
              <a:rPr lang="es-ES_tradnl" sz="1200" b="1" baseline="0" dirty="0" err="1" smtClean="0">
                <a:solidFill>
                  <a:srgbClr val="125864"/>
                </a:solidFill>
                <a:latin typeface="Tahoma" pitchFamily="34" charset="0"/>
                <a:ea typeface="Tahoma" pitchFamily="34" charset="0"/>
                <a:cs typeface="Tahoma" pitchFamily="34" charset="0"/>
              </a:rPr>
              <a:t>Secure</a:t>
            </a:r>
            <a:r>
              <a:rPr lang="es-ES_tradnl" sz="1200" b="1" baseline="0" dirty="0" smtClean="0">
                <a:solidFill>
                  <a:srgbClr val="125864"/>
                </a:solidFill>
                <a:latin typeface="Tahoma" pitchFamily="34" charset="0"/>
                <a:ea typeface="Tahoma" pitchFamily="34" charset="0"/>
                <a:cs typeface="Tahoma" pitchFamily="34" charset="0"/>
              </a:rPr>
              <a:t> Networks and </a:t>
            </a:r>
            <a:r>
              <a:rPr lang="es-ES_tradnl" sz="1200" b="1" baseline="0" dirty="0" err="1" smtClean="0">
                <a:solidFill>
                  <a:srgbClr val="125864"/>
                </a:solidFill>
                <a:latin typeface="Tahoma" pitchFamily="34" charset="0"/>
                <a:ea typeface="Tahoma" pitchFamily="34" charset="0"/>
                <a:cs typeface="Tahoma" pitchFamily="34" charset="0"/>
              </a:rPr>
              <a:t>Services</a:t>
            </a:r>
            <a:r>
              <a:rPr lang="es-ES_tradnl" sz="1200" b="1" baseline="0" dirty="0" smtClean="0">
                <a:solidFill>
                  <a:srgbClr val="125864"/>
                </a:solidFill>
                <a:latin typeface="Tahoma" pitchFamily="34" charset="0"/>
                <a:ea typeface="Tahoma" pitchFamily="34" charset="0"/>
                <a:cs typeface="Tahoma" pitchFamily="34" charset="0"/>
              </a:rPr>
              <a:t>: </a:t>
            </a:r>
            <a:r>
              <a:rPr lang="es-ES_tradnl" sz="1200" b="1" baseline="0" dirty="0" err="1" smtClean="0">
                <a:solidFill>
                  <a:srgbClr val="125864"/>
                </a:solidFill>
                <a:latin typeface="Tahoma" pitchFamily="34" charset="0"/>
                <a:ea typeface="Tahoma" pitchFamily="34" charset="0"/>
                <a:cs typeface="Tahoma" pitchFamily="34" charset="0"/>
              </a:rPr>
              <a:t>Applications</a:t>
            </a:r>
            <a:r>
              <a:rPr lang="es-ES_tradnl" sz="1200" b="1" baseline="0" dirty="0" smtClean="0">
                <a:solidFill>
                  <a:srgbClr val="125864"/>
                </a:solidFill>
                <a:latin typeface="Tahoma" pitchFamily="34" charset="0"/>
                <a:ea typeface="Tahoma" pitchFamily="34" charset="0"/>
                <a:cs typeface="Tahoma" pitchFamily="34" charset="0"/>
              </a:rPr>
              <a:t> and </a:t>
            </a:r>
            <a:r>
              <a:rPr lang="es-ES_tradnl" sz="1200" b="1" baseline="0" dirty="0" err="1" smtClean="0">
                <a:solidFill>
                  <a:srgbClr val="125864"/>
                </a:solidFill>
                <a:latin typeface="Tahoma" pitchFamily="34" charset="0"/>
                <a:ea typeface="Tahoma" pitchFamily="34" charset="0"/>
                <a:cs typeface="Tahoma" pitchFamily="34" charset="0"/>
              </a:rPr>
              <a:t>Services</a:t>
            </a:r>
            <a:endParaRPr lang="es-ES_tradnl" sz="1200" b="1" dirty="0">
              <a:solidFill>
                <a:srgbClr val="125864"/>
              </a:solidFill>
              <a:latin typeface="Tahoma" pitchFamily="34" charset="0"/>
              <a:ea typeface="Tahoma" pitchFamily="34" charset="0"/>
              <a:cs typeface="Tahoma" pitchFamily="34" charset="0"/>
            </a:endParaRPr>
          </a:p>
        </p:txBody>
      </p:sp>
      <p:sp>
        <p:nvSpPr>
          <p:cNvPr id="8" name="AutoShape 57"/>
          <p:cNvSpPr>
            <a:spLocks noChangeArrowheads="1"/>
          </p:cNvSpPr>
          <p:nvPr userDrawn="1"/>
        </p:nvSpPr>
        <p:spPr bwMode="auto">
          <a:xfrm rot="5400000">
            <a:off x="4892692" y="-3755950"/>
            <a:ext cx="73025" cy="8820000"/>
          </a:xfrm>
          <a:prstGeom prst="roundRect">
            <a:avLst>
              <a:gd name="adj" fmla="val 50000"/>
            </a:avLst>
          </a:prstGeom>
          <a:solidFill>
            <a:srgbClr val="156774"/>
          </a:solidFill>
          <a:ln w="9525">
            <a:noFill/>
            <a:round/>
            <a:headEnd/>
            <a:tailEnd/>
          </a:ln>
          <a:effectLst>
            <a:outerShdw blurRad="88900" dist="38100" dir="2700000" algn="tl" rotWithShape="0">
              <a:srgbClr val="95AA24">
                <a:alpha val="90000"/>
              </a:srgbClr>
            </a:outerShdw>
          </a:effectLst>
        </p:spPr>
        <p:txBody>
          <a:bodyPr wrap="none" anchor="ctr"/>
          <a:lstStyle/>
          <a:p>
            <a:pPr>
              <a:defRPr/>
            </a:pPr>
            <a:endParaRPr lang="es-ES"/>
          </a:p>
        </p:txBody>
      </p:sp>
      <p:sp>
        <p:nvSpPr>
          <p:cNvPr id="10" name="AutoShape 57"/>
          <p:cNvSpPr>
            <a:spLocks noChangeArrowheads="1"/>
          </p:cNvSpPr>
          <p:nvPr userDrawn="1"/>
        </p:nvSpPr>
        <p:spPr bwMode="auto">
          <a:xfrm rot="5400000">
            <a:off x="4892692" y="2055909"/>
            <a:ext cx="73025" cy="8820000"/>
          </a:xfrm>
          <a:prstGeom prst="roundRect">
            <a:avLst>
              <a:gd name="adj" fmla="val 50000"/>
            </a:avLst>
          </a:prstGeom>
          <a:solidFill>
            <a:srgbClr val="156774"/>
          </a:solidFill>
          <a:ln w="9525">
            <a:noFill/>
            <a:round/>
            <a:headEnd/>
            <a:tailEnd/>
          </a:ln>
          <a:effectLst>
            <a:outerShdw blurRad="88900" dist="38100" dir="2700000" algn="tl" rotWithShape="0">
              <a:srgbClr val="95AA24">
                <a:alpha val="90000"/>
              </a:srgbClr>
            </a:outerShdw>
          </a:effectLst>
        </p:spPr>
        <p:txBody>
          <a:bodyPr wrap="none" anchor="ctr"/>
          <a:lstStyle/>
          <a:p>
            <a:pPr>
              <a:defRPr/>
            </a:pPr>
            <a:endParaRPr lang="es-ES"/>
          </a:p>
        </p:txBody>
      </p:sp>
      <p:pic>
        <p:nvPicPr>
          <p:cNvPr id="11" name="10 Imagen" descr="logo diatel color sin texto.png"/>
          <p:cNvPicPr>
            <a:picLocks noChangeAspect="1"/>
          </p:cNvPicPr>
          <p:nvPr userDrawn="1"/>
        </p:nvPicPr>
        <p:blipFill>
          <a:blip r:embed="rId15" cstate="print"/>
          <a:stretch>
            <a:fillRect/>
          </a:stretch>
        </p:blipFill>
        <p:spPr>
          <a:xfrm>
            <a:off x="523844" y="254842"/>
            <a:ext cx="1071570" cy="316638"/>
          </a:xfrm>
          <a:prstGeom prst="rect">
            <a:avLst/>
          </a:prstGeom>
        </p:spPr>
      </p:pic>
      <p:pic>
        <p:nvPicPr>
          <p:cNvPr id="1027" name="Picture 3"/>
          <p:cNvPicPr>
            <a:picLocks noChangeAspect="1" noChangeArrowheads="1"/>
          </p:cNvPicPr>
          <p:nvPr userDrawn="1"/>
        </p:nvPicPr>
        <p:blipFill>
          <a:blip r:embed="rId16" cstate="print">
            <a:clrChange>
              <a:clrFrom>
                <a:srgbClr val="FFFFFF"/>
              </a:clrFrom>
              <a:clrTo>
                <a:srgbClr val="FFFFFF">
                  <a:alpha val="0"/>
                </a:srgbClr>
              </a:clrTo>
            </a:clrChange>
          </a:blip>
          <a:srcRect/>
          <a:stretch>
            <a:fillRect/>
          </a:stretch>
        </p:blipFill>
        <p:spPr bwMode="auto">
          <a:xfrm>
            <a:off x="8833572" y="108012"/>
            <a:ext cx="583924" cy="476672"/>
          </a:xfrm>
          <a:prstGeom prst="rect">
            <a:avLst/>
          </a:prstGeom>
          <a:noFill/>
          <a:ln w="9525">
            <a:noFill/>
            <a:miter lim="800000"/>
            <a:headEnd/>
            <a:tailEnd/>
          </a:ln>
        </p:spPr>
      </p:pic>
      <p:pic>
        <p:nvPicPr>
          <p:cNvPr id="1028" name="Picture 4"/>
          <p:cNvPicPr>
            <a:picLocks noChangeAspect="1" noChangeArrowheads="1"/>
          </p:cNvPicPr>
          <p:nvPr userDrawn="1"/>
        </p:nvPicPr>
        <p:blipFill>
          <a:blip r:embed="rId17" cstate="print">
            <a:clrChange>
              <a:clrFrom>
                <a:srgbClr val="FFFFFF"/>
              </a:clrFrom>
              <a:clrTo>
                <a:srgbClr val="FFFFFF">
                  <a:alpha val="0"/>
                </a:srgbClr>
              </a:clrTo>
            </a:clrChange>
          </a:blip>
          <a:srcRect/>
          <a:stretch>
            <a:fillRect/>
          </a:stretch>
        </p:blipFill>
        <p:spPr bwMode="auto">
          <a:xfrm>
            <a:off x="8394982" y="116632"/>
            <a:ext cx="374442" cy="46805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hf sldNum="0" hdr="0" dt="0"/>
  <p:txStyles>
    <p:titleStyle>
      <a:lvl1pPr algn="ctr" rtl="0" eaLnBrk="0" fontAlgn="base" hangingPunct="0">
        <a:spcBef>
          <a:spcPct val="0"/>
        </a:spcBef>
        <a:spcAft>
          <a:spcPct val="0"/>
        </a:spcAft>
        <a:defRPr lang="es-ES_tradnl" sz="3600" b="0" dirty="0" smtClean="0">
          <a:solidFill>
            <a:srgbClr val="879B21"/>
          </a:solidFill>
          <a:effectLst>
            <a:outerShdw blurRad="38100" dist="38100" dir="2700000" algn="tl">
              <a:srgbClr val="C0C0C0"/>
            </a:outerShdw>
          </a:effectLst>
          <a:latin typeface="Tahoma" pitchFamily="34" charset="0"/>
          <a:ea typeface="Tahoma" pitchFamily="34" charset="0"/>
          <a:cs typeface="Tahoma" pitchFamily="34" charset="0"/>
        </a:defRPr>
      </a:lvl1pPr>
      <a:lvl2pPr algn="ctr" rtl="0" eaLnBrk="0" fontAlgn="base" hangingPunct="0">
        <a:spcBef>
          <a:spcPct val="0"/>
        </a:spcBef>
        <a:spcAft>
          <a:spcPct val="0"/>
        </a:spcAft>
        <a:defRPr sz="3000" b="1">
          <a:solidFill>
            <a:srgbClr val="FF0000"/>
          </a:solidFill>
          <a:latin typeface="Arial" charset="0"/>
        </a:defRPr>
      </a:lvl2pPr>
      <a:lvl3pPr algn="ctr" rtl="0" eaLnBrk="0" fontAlgn="base" hangingPunct="0">
        <a:spcBef>
          <a:spcPct val="0"/>
        </a:spcBef>
        <a:spcAft>
          <a:spcPct val="0"/>
        </a:spcAft>
        <a:defRPr sz="3000" b="1">
          <a:solidFill>
            <a:srgbClr val="FF0000"/>
          </a:solidFill>
          <a:latin typeface="Arial" charset="0"/>
        </a:defRPr>
      </a:lvl3pPr>
      <a:lvl4pPr algn="ctr" rtl="0" eaLnBrk="0" fontAlgn="base" hangingPunct="0">
        <a:spcBef>
          <a:spcPct val="0"/>
        </a:spcBef>
        <a:spcAft>
          <a:spcPct val="0"/>
        </a:spcAft>
        <a:defRPr sz="3000" b="1">
          <a:solidFill>
            <a:srgbClr val="FF0000"/>
          </a:solidFill>
          <a:latin typeface="Arial" charset="0"/>
        </a:defRPr>
      </a:lvl4pPr>
      <a:lvl5pPr algn="ctr" rtl="0" eaLnBrk="0" fontAlgn="base" hangingPunct="0">
        <a:spcBef>
          <a:spcPct val="0"/>
        </a:spcBef>
        <a:spcAft>
          <a:spcPct val="0"/>
        </a:spcAft>
        <a:defRPr sz="3000" b="1">
          <a:solidFill>
            <a:srgbClr val="FF0000"/>
          </a:solidFill>
          <a:latin typeface="Arial" charset="0"/>
        </a:defRPr>
      </a:lvl5pPr>
      <a:lvl6pPr marL="457200" algn="ctr" rtl="0" eaLnBrk="0" fontAlgn="base" hangingPunct="0">
        <a:spcBef>
          <a:spcPct val="0"/>
        </a:spcBef>
        <a:spcAft>
          <a:spcPct val="0"/>
        </a:spcAft>
        <a:defRPr sz="3000" b="1">
          <a:solidFill>
            <a:srgbClr val="FF0000"/>
          </a:solidFill>
          <a:latin typeface="Arial" charset="0"/>
        </a:defRPr>
      </a:lvl6pPr>
      <a:lvl7pPr marL="914400" algn="ctr" rtl="0" eaLnBrk="0" fontAlgn="base" hangingPunct="0">
        <a:spcBef>
          <a:spcPct val="0"/>
        </a:spcBef>
        <a:spcAft>
          <a:spcPct val="0"/>
        </a:spcAft>
        <a:defRPr sz="3000" b="1">
          <a:solidFill>
            <a:srgbClr val="FF0000"/>
          </a:solidFill>
          <a:latin typeface="Arial" charset="0"/>
        </a:defRPr>
      </a:lvl7pPr>
      <a:lvl8pPr marL="1371600" algn="ctr" rtl="0" eaLnBrk="0" fontAlgn="base" hangingPunct="0">
        <a:spcBef>
          <a:spcPct val="0"/>
        </a:spcBef>
        <a:spcAft>
          <a:spcPct val="0"/>
        </a:spcAft>
        <a:defRPr sz="3000" b="1">
          <a:solidFill>
            <a:srgbClr val="FF0000"/>
          </a:solidFill>
          <a:latin typeface="Arial" charset="0"/>
        </a:defRPr>
      </a:lvl8pPr>
      <a:lvl9pPr marL="1828800" algn="ctr" rtl="0" eaLnBrk="0" fontAlgn="base" hangingPunct="0">
        <a:spcBef>
          <a:spcPct val="0"/>
        </a:spcBef>
        <a:spcAft>
          <a:spcPct val="0"/>
        </a:spcAft>
        <a:defRPr sz="3000" b="1">
          <a:solidFill>
            <a:srgbClr val="FF0000"/>
          </a:solidFill>
          <a:latin typeface="Arial" charset="0"/>
        </a:defRPr>
      </a:lvl9pPr>
    </p:titleStyle>
    <p:bodyStyle>
      <a:lvl1pPr marL="342900" indent="-342900" algn="l" rtl="0" eaLnBrk="0" fontAlgn="base" hangingPunct="0">
        <a:spcBef>
          <a:spcPct val="0"/>
        </a:spcBef>
        <a:spcAft>
          <a:spcPct val="0"/>
        </a:spcAft>
        <a:buClr>
          <a:srgbClr val="798B1D"/>
        </a:buClr>
        <a:buFont typeface="Wingdings" pitchFamily="2" charset="2"/>
        <a:buChar char="q"/>
        <a:defRPr lang="es-ES" sz="2400" dirty="0" smtClean="0">
          <a:solidFill>
            <a:srgbClr val="125864"/>
          </a:solidFill>
          <a:latin typeface="+mn-lt"/>
          <a:ea typeface="+mn-ea"/>
          <a:cs typeface="+mn-cs"/>
        </a:defRPr>
      </a:lvl1pPr>
      <a:lvl2pPr marL="742950" indent="-285750" algn="l" rtl="0" eaLnBrk="0" fontAlgn="base" hangingPunct="0">
        <a:spcBef>
          <a:spcPct val="0"/>
        </a:spcBef>
        <a:spcAft>
          <a:spcPct val="0"/>
        </a:spcAft>
        <a:buClr>
          <a:srgbClr val="798B1D"/>
        </a:buClr>
        <a:buFont typeface="Monotype Sorts" pitchFamily="2" charset="2"/>
        <a:buChar char="m"/>
        <a:defRPr lang="es-ES" sz="2400" dirty="0" smtClean="0">
          <a:solidFill>
            <a:srgbClr val="125864"/>
          </a:solidFill>
          <a:latin typeface="+mn-lt"/>
          <a:ea typeface="+mn-ea"/>
          <a:cs typeface="+mn-cs"/>
        </a:defRPr>
      </a:lvl2pPr>
      <a:lvl3pPr marL="1143000" indent="-228600" algn="l" rtl="0" eaLnBrk="0" fontAlgn="base" hangingPunct="0">
        <a:spcBef>
          <a:spcPct val="0"/>
        </a:spcBef>
        <a:spcAft>
          <a:spcPct val="0"/>
        </a:spcAft>
        <a:buClr>
          <a:srgbClr val="798B1D"/>
        </a:buClr>
        <a:buFont typeface="Wingdings" pitchFamily="2" charset="2"/>
        <a:buChar char="Ø"/>
        <a:defRPr lang="es-ES" sz="2400" dirty="0" smtClean="0">
          <a:solidFill>
            <a:srgbClr val="125864"/>
          </a:solidFill>
          <a:latin typeface="+mn-lt"/>
          <a:ea typeface="+mn-ea"/>
          <a:cs typeface="+mn-cs"/>
        </a:defRPr>
      </a:lvl3pPr>
      <a:lvl4pPr marL="1600200" indent="-228600" algn="l" rtl="0" eaLnBrk="0" fontAlgn="base" hangingPunct="0">
        <a:spcBef>
          <a:spcPct val="0"/>
        </a:spcBef>
        <a:spcAft>
          <a:spcPct val="0"/>
        </a:spcAft>
        <a:buClr>
          <a:srgbClr val="798B1D"/>
        </a:buClr>
        <a:buFont typeface="Wingdings" pitchFamily="2" charset="2"/>
        <a:buChar char="§"/>
        <a:defRPr lang="es-ES" sz="2400" dirty="0" smtClean="0">
          <a:solidFill>
            <a:srgbClr val="125864"/>
          </a:solidFill>
          <a:latin typeface="+mn-lt"/>
          <a:ea typeface="+mn-ea"/>
          <a:cs typeface="+mn-cs"/>
        </a:defRPr>
      </a:lvl4pPr>
      <a:lvl5pPr marL="2057400" indent="-228600" algn="l" rtl="0" eaLnBrk="0" fontAlgn="base" hangingPunct="0">
        <a:spcBef>
          <a:spcPct val="0"/>
        </a:spcBef>
        <a:spcAft>
          <a:spcPct val="0"/>
        </a:spcAft>
        <a:buClr>
          <a:srgbClr val="798B1D"/>
        </a:buClr>
        <a:buChar char="•"/>
        <a:defRPr lang="es-ES" sz="2400" dirty="0" smtClean="0">
          <a:solidFill>
            <a:srgbClr val="125864"/>
          </a:solidFill>
          <a:latin typeface="+mn-lt"/>
          <a:ea typeface="+mn-ea"/>
          <a:cs typeface="+mn-cs"/>
        </a:defRPr>
      </a:lvl5pPr>
      <a:lvl6pPr marL="2514600" indent="-228600" algn="l" rtl="0" eaLnBrk="0" fontAlgn="base" hangingPunct="0">
        <a:spcBef>
          <a:spcPct val="0"/>
        </a:spcBef>
        <a:spcAft>
          <a:spcPct val="0"/>
        </a:spcAft>
        <a:buClr>
          <a:srgbClr val="FF0000"/>
        </a:buClr>
        <a:buChar char="•"/>
        <a:defRPr sz="1500">
          <a:solidFill>
            <a:srgbClr val="000066"/>
          </a:solidFill>
          <a:latin typeface="+mn-lt"/>
        </a:defRPr>
      </a:lvl6pPr>
      <a:lvl7pPr marL="2971800" indent="-228600" algn="l" rtl="0" eaLnBrk="0" fontAlgn="base" hangingPunct="0">
        <a:spcBef>
          <a:spcPct val="0"/>
        </a:spcBef>
        <a:spcAft>
          <a:spcPct val="0"/>
        </a:spcAft>
        <a:buClr>
          <a:srgbClr val="FF0000"/>
        </a:buClr>
        <a:buChar char="•"/>
        <a:defRPr sz="1500">
          <a:solidFill>
            <a:srgbClr val="000066"/>
          </a:solidFill>
          <a:latin typeface="+mn-lt"/>
        </a:defRPr>
      </a:lvl7pPr>
      <a:lvl8pPr marL="3429000" indent="-228600" algn="l" rtl="0" eaLnBrk="0" fontAlgn="base" hangingPunct="0">
        <a:spcBef>
          <a:spcPct val="0"/>
        </a:spcBef>
        <a:spcAft>
          <a:spcPct val="0"/>
        </a:spcAft>
        <a:buClr>
          <a:srgbClr val="FF0000"/>
        </a:buClr>
        <a:buChar char="•"/>
        <a:defRPr sz="1500">
          <a:solidFill>
            <a:srgbClr val="000066"/>
          </a:solidFill>
          <a:latin typeface="+mn-lt"/>
        </a:defRPr>
      </a:lvl8pPr>
      <a:lvl9pPr marL="3886200" indent="-228600" algn="l" rtl="0" eaLnBrk="0" fontAlgn="base" hangingPunct="0">
        <a:spcBef>
          <a:spcPct val="0"/>
        </a:spcBef>
        <a:spcAft>
          <a:spcPct val="0"/>
        </a:spcAft>
        <a:buClr>
          <a:srgbClr val="FF0000"/>
        </a:buClr>
        <a:buChar char="•"/>
        <a:defRPr sz="1500">
          <a:solidFill>
            <a:srgbClr val="000066"/>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hyperlink" Target="VIDEO-Wireless-Parking-GOOD%20LOOK_%20Wireless%20Parking%20San%20Francisco.fl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hyperlink" Target="VIDEO-Oil-Industry-SAP_At_Work_CoBIs_e_400kBit.wm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VIDEO-Home-Care-file1230222234.avi"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eetimes.com/electronics-news/4088720/Wireless-sensor-networks-set-to-take-of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n-US" sz="3200" dirty="0" smtClean="0"/>
              <a:t>Ubiquitous and Secure Networks and Services</a:t>
            </a:r>
            <a:br>
              <a:rPr lang="en-US" sz="3200" dirty="0" smtClean="0"/>
            </a:br>
            <a:r>
              <a:rPr lang="en-GB" sz="2800" i="1" dirty="0" err="1" smtClean="0"/>
              <a:t>Redes</a:t>
            </a:r>
            <a:r>
              <a:rPr lang="en-GB" sz="2800" i="1" dirty="0" smtClean="0"/>
              <a:t> y </a:t>
            </a:r>
            <a:r>
              <a:rPr lang="en-GB" sz="2800" i="1" dirty="0" err="1" smtClean="0"/>
              <a:t>Servicios</a:t>
            </a:r>
            <a:r>
              <a:rPr lang="en-GB" sz="2800" i="1" dirty="0" smtClean="0"/>
              <a:t> </a:t>
            </a:r>
            <a:r>
              <a:rPr lang="en-GB" sz="2800" i="1" dirty="0" err="1" smtClean="0"/>
              <a:t>Ubicuos</a:t>
            </a:r>
            <a:r>
              <a:rPr lang="en-GB" sz="2800" i="1" dirty="0" smtClean="0"/>
              <a:t> y </a:t>
            </a:r>
            <a:r>
              <a:rPr lang="en-GB" sz="2800" i="1" dirty="0" err="1" smtClean="0"/>
              <a:t>Seguros</a:t>
            </a:r>
            <a:endParaRPr lang="en-GB" sz="2800" i="1" dirty="0"/>
          </a:p>
        </p:txBody>
      </p:sp>
      <p:sp>
        <p:nvSpPr>
          <p:cNvPr id="3" name="2 Subtítulo"/>
          <p:cNvSpPr>
            <a:spLocks noGrp="1"/>
          </p:cNvSpPr>
          <p:nvPr>
            <p:ph type="subTitle" idx="1"/>
          </p:nvPr>
        </p:nvSpPr>
        <p:spPr/>
        <p:txBody>
          <a:bodyPr/>
          <a:lstStyle/>
          <a:p>
            <a:r>
              <a:rPr lang="en-GB" dirty="0" smtClean="0"/>
              <a:t>Unit 2: Applications and Services</a:t>
            </a:r>
          </a:p>
          <a:p>
            <a:endParaRPr lang="en-GB" sz="2000" dirty="0" smtClean="0"/>
          </a:p>
          <a:p>
            <a:endParaRPr lang="en-GB" sz="2000" dirty="0" smtClean="0"/>
          </a:p>
          <a:p>
            <a:r>
              <a:rPr lang="en-GB" sz="2000" dirty="0" smtClean="0"/>
              <a:t>Ana Belén García Hernando</a:t>
            </a:r>
          </a:p>
          <a:p>
            <a:r>
              <a:rPr lang="en-GB" sz="1800" u="sng" dirty="0" err="1" smtClean="0">
                <a:solidFill>
                  <a:srgbClr val="0000FF"/>
                </a:solidFill>
              </a:rPr>
              <a:t>abgarcia@diatel.upm.es</a:t>
            </a:r>
            <a:r>
              <a:rPr lang="en-GB" sz="1800" dirty="0" smtClean="0"/>
              <a:t>, </a:t>
            </a:r>
            <a:r>
              <a:rPr lang="en-GB" sz="1800" u="sng" dirty="0" err="1" smtClean="0">
                <a:solidFill>
                  <a:srgbClr val="0000FF"/>
                </a:solidFill>
              </a:rPr>
              <a:t>anabelen.garcia@upm.es</a:t>
            </a:r>
            <a:endParaRPr lang="en-GB" sz="2000" u="sng" dirty="0" smtClean="0">
              <a:solidFill>
                <a:srgbClr val="0000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Wireless parking scenario</a:t>
            </a:r>
            <a:endParaRPr lang="en-GB" dirty="0"/>
          </a:p>
        </p:txBody>
      </p:sp>
      <p:sp>
        <p:nvSpPr>
          <p:cNvPr id="3" name="2 Marcador de contenido"/>
          <p:cNvSpPr>
            <a:spLocks noGrp="1"/>
          </p:cNvSpPr>
          <p:nvPr>
            <p:ph idx="1"/>
          </p:nvPr>
        </p:nvSpPr>
        <p:spPr>
          <a:xfrm>
            <a:off x="414338" y="4725144"/>
            <a:ext cx="9039256" cy="1152128"/>
          </a:xfrm>
        </p:spPr>
        <p:txBody>
          <a:bodyPr/>
          <a:lstStyle/>
          <a:p>
            <a:r>
              <a:rPr lang="en-GB" dirty="0" smtClean="0"/>
              <a:t>Do you find this application useful?</a:t>
            </a:r>
          </a:p>
          <a:p>
            <a:r>
              <a:rPr lang="en-GB" dirty="0" smtClean="0"/>
              <a:t>Where is the intelligence of this system mainly located?</a:t>
            </a:r>
          </a:p>
        </p:txBody>
      </p:sp>
      <p:pic>
        <p:nvPicPr>
          <p:cNvPr id="6148" name="Picture 4" descr="C:\Users\Ana\AppData\Local\Microsoft\Windows\Temporary Internet Files\Content.IE5\2OJ18532\MC900295591[1].wmf">
            <a:hlinkClick r:id="rId2" action="ppaction://hlinkfile"/>
          </p:cNvPr>
          <p:cNvPicPr>
            <a:picLocks noChangeAspect="1" noChangeArrowheads="1"/>
          </p:cNvPicPr>
          <p:nvPr/>
        </p:nvPicPr>
        <p:blipFill>
          <a:blip r:embed="rId3" cstate="print"/>
          <a:srcRect/>
          <a:stretch>
            <a:fillRect/>
          </a:stretch>
        </p:blipFill>
        <p:spPr bwMode="auto">
          <a:xfrm>
            <a:off x="704528" y="1844824"/>
            <a:ext cx="1523970" cy="2376264"/>
          </a:xfrm>
          <a:prstGeom prst="rect">
            <a:avLst/>
          </a:prstGeom>
          <a:noFill/>
        </p:spPr>
      </p:pic>
      <p:sp>
        <p:nvSpPr>
          <p:cNvPr id="5" name="4 CuadroTexto"/>
          <p:cNvSpPr txBox="1"/>
          <p:nvPr/>
        </p:nvSpPr>
        <p:spPr>
          <a:xfrm>
            <a:off x="2504728" y="2420888"/>
            <a:ext cx="6146811" cy="1323439"/>
          </a:xfrm>
          <a:prstGeom prst="rect">
            <a:avLst/>
          </a:prstGeom>
          <a:noFill/>
        </p:spPr>
        <p:txBody>
          <a:bodyPr wrap="none" rtlCol="0">
            <a:spAutoFit/>
          </a:bodyPr>
          <a:lstStyle/>
          <a:p>
            <a:r>
              <a:rPr lang="es-ES" sz="2000" b="0" dirty="0" smtClean="0">
                <a:solidFill>
                  <a:srgbClr val="125864"/>
                </a:solidFill>
                <a:latin typeface="+mj-lt"/>
              </a:rPr>
              <a:t>Video:</a:t>
            </a:r>
          </a:p>
          <a:p>
            <a:pPr marL="355600"/>
            <a:r>
              <a:rPr lang="en-US" sz="2000" b="0" dirty="0" smtClean="0">
                <a:solidFill>
                  <a:srgbClr val="125864"/>
                </a:solidFill>
                <a:latin typeface="+mj-lt"/>
              </a:rPr>
              <a:t>Wireless Parking San Francisco</a:t>
            </a:r>
            <a:endParaRPr lang="es-ES" sz="2000" b="0" dirty="0" smtClean="0">
              <a:solidFill>
                <a:srgbClr val="125864"/>
              </a:solidFill>
              <a:latin typeface="+mj-lt"/>
            </a:endParaRPr>
          </a:p>
          <a:p>
            <a:r>
              <a:rPr lang="es-ES" sz="2000" b="0" dirty="0" err="1" smtClean="0">
                <a:solidFill>
                  <a:srgbClr val="125864"/>
                </a:solidFill>
                <a:latin typeface="+mj-lt"/>
              </a:rPr>
              <a:t>Location</a:t>
            </a:r>
            <a:r>
              <a:rPr lang="es-ES" sz="2000" b="0" dirty="0" smtClean="0">
                <a:solidFill>
                  <a:srgbClr val="125864"/>
                </a:solidFill>
                <a:latin typeface="+mj-lt"/>
              </a:rPr>
              <a:t>:</a:t>
            </a:r>
          </a:p>
          <a:p>
            <a:pPr marL="354013"/>
            <a:r>
              <a:rPr lang="es-ES" sz="2000" b="0" dirty="0" smtClean="0">
                <a:solidFill>
                  <a:srgbClr val="125864"/>
                </a:solidFill>
                <a:latin typeface="+mj-lt"/>
              </a:rPr>
              <a:t>http://www.youtube.com/watch?v=yVq9pdam14M</a:t>
            </a:r>
            <a:endParaRPr lang="es-ES" sz="2000" b="0" dirty="0">
              <a:solidFill>
                <a:srgbClr val="125864"/>
              </a:solidFill>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Wireless parking scenario</a:t>
            </a:r>
            <a:endParaRPr lang="en-GB" dirty="0"/>
          </a:p>
        </p:txBody>
      </p:sp>
      <p:sp>
        <p:nvSpPr>
          <p:cNvPr id="3" name="2 Marcador de contenido"/>
          <p:cNvSpPr>
            <a:spLocks noGrp="1"/>
          </p:cNvSpPr>
          <p:nvPr>
            <p:ph idx="1"/>
          </p:nvPr>
        </p:nvSpPr>
        <p:spPr>
          <a:xfrm>
            <a:off x="414338" y="1484784"/>
            <a:ext cx="9039256" cy="5040560"/>
          </a:xfrm>
        </p:spPr>
        <p:txBody>
          <a:bodyPr>
            <a:normAutofit fontScale="92500" lnSpcReduction="20000"/>
          </a:bodyPr>
          <a:lstStyle/>
          <a:p>
            <a:r>
              <a:rPr lang="en-GB" dirty="0" smtClean="0"/>
              <a:t>Very basic sensors (detection of presence / absence of a car).</a:t>
            </a:r>
          </a:p>
          <a:p>
            <a:pPr lvl="1"/>
            <a:endParaRPr lang="en-GB" dirty="0" smtClean="0"/>
          </a:p>
          <a:p>
            <a:r>
              <a:rPr lang="en-GB" dirty="0" smtClean="0"/>
              <a:t>The added value of this applications lies in the managing and interpretation of that distributed information.</a:t>
            </a:r>
          </a:p>
          <a:p>
            <a:pPr lvl="1"/>
            <a:r>
              <a:rPr lang="en-GB" dirty="0" smtClean="0"/>
              <a:t>Communication with the parking meter to start / renew a parking period.</a:t>
            </a:r>
          </a:p>
          <a:p>
            <a:pPr lvl="1"/>
            <a:r>
              <a:rPr lang="en-GB" dirty="0" smtClean="0"/>
              <a:t>Variable price depending on how congested the zone is.</a:t>
            </a:r>
          </a:p>
          <a:p>
            <a:pPr lvl="1"/>
            <a:r>
              <a:rPr lang="en-GB" dirty="0" smtClean="0"/>
              <a:t>Integration with other applications and services (restaurant reservation).</a:t>
            </a:r>
          </a:p>
          <a:p>
            <a:pPr lvl="1"/>
            <a:r>
              <a:rPr lang="en-GB" dirty="0" smtClean="0"/>
              <a:t>Even the mere compilation of information from the raw data (45% of parking sessions unpaid).</a:t>
            </a:r>
          </a:p>
          <a:p>
            <a:pPr lvl="1"/>
            <a:endParaRPr lang="en-GB" dirty="0" smtClean="0"/>
          </a:p>
          <a:p>
            <a:r>
              <a:rPr lang="en-GB" dirty="0" smtClean="0"/>
              <a:t>Imagine upgrades to this application by</a:t>
            </a:r>
          </a:p>
          <a:p>
            <a:pPr lvl="1"/>
            <a:r>
              <a:rPr lang="en-GB" dirty="0" smtClean="0"/>
              <a:t>adding more intelligent nodes to cars, urban infrastructures, roads, … that measure parameters and communicate with each other:</a:t>
            </a:r>
          </a:p>
          <a:p>
            <a:pPr lvl="1">
              <a:buNone/>
            </a:pPr>
            <a:r>
              <a:rPr lang="en-GB" b="1" dirty="0" smtClean="0">
                <a:sym typeface="Wingdings" pitchFamily="2" charset="2"/>
              </a:rPr>
              <a:t>ITS (Intelligent Transport Systems), Smart cities, Smart roads</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left)">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ipe(left)">
                                      <p:cBhvr>
                                        <p:cTn id="29" dur="500"/>
                                        <p:tgtEl>
                                          <p:spTgt spid="3">
                                            <p:txEl>
                                              <p:pRg st="8" end="8"/>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wipe(left)">
                                      <p:cBhvr>
                                        <p:cTn id="32" dur="500"/>
                                        <p:tgtEl>
                                          <p:spTgt spid="3">
                                            <p:txEl>
                                              <p:pRg st="9" end="9"/>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wipe(left)">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Quality of Service requirements</a:t>
            </a:r>
            <a:endParaRPr lang="en-GB" dirty="0"/>
          </a:p>
        </p:txBody>
      </p:sp>
      <p:sp>
        <p:nvSpPr>
          <p:cNvPr id="3" name="2 Marcador de contenido"/>
          <p:cNvSpPr>
            <a:spLocks noGrp="1"/>
          </p:cNvSpPr>
          <p:nvPr>
            <p:ph idx="1"/>
          </p:nvPr>
        </p:nvSpPr>
        <p:spPr/>
        <p:txBody>
          <a:bodyPr/>
          <a:lstStyle/>
          <a:p>
            <a:r>
              <a:rPr lang="en-GB" dirty="0" err="1" smtClean="0"/>
              <a:t>QoS</a:t>
            </a:r>
            <a:r>
              <a:rPr lang="en-GB" dirty="0" smtClean="0"/>
              <a:t> can be defined as the degree to which a system</a:t>
            </a:r>
            <a:br>
              <a:rPr lang="en-GB" dirty="0" smtClean="0"/>
            </a:br>
            <a:r>
              <a:rPr lang="en-GB" dirty="0" smtClean="0"/>
              <a:t>fulfils its requirements.</a:t>
            </a:r>
          </a:p>
          <a:p>
            <a:pPr lvl="1"/>
            <a:r>
              <a:rPr lang="en-GB" dirty="0" smtClean="0"/>
              <a:t>Not all applications have the same </a:t>
            </a:r>
            <a:r>
              <a:rPr lang="en-GB" dirty="0" err="1" smtClean="0"/>
              <a:t>QoS</a:t>
            </a:r>
            <a:r>
              <a:rPr lang="en-GB" dirty="0" smtClean="0"/>
              <a:t> requirements.</a:t>
            </a:r>
          </a:p>
          <a:p>
            <a:pPr lvl="1"/>
            <a:r>
              <a:rPr lang="en-GB" dirty="0" smtClean="0"/>
              <a:t>There is always a trade-off between </a:t>
            </a:r>
            <a:r>
              <a:rPr lang="en-GB" dirty="0" err="1" smtClean="0"/>
              <a:t>QoS</a:t>
            </a:r>
            <a:r>
              <a:rPr lang="en-GB" dirty="0" smtClean="0"/>
              <a:t> and consumption (this is especially important in </a:t>
            </a:r>
            <a:r>
              <a:rPr lang="en-GB" dirty="0" err="1" smtClean="0"/>
              <a:t>WSN</a:t>
            </a:r>
            <a:r>
              <a:rPr lang="en-GB" dirty="0" smtClean="0"/>
              <a:t>).</a:t>
            </a:r>
          </a:p>
          <a:p>
            <a:r>
              <a:rPr lang="en-GB" dirty="0" err="1" smtClean="0"/>
              <a:t>QoS</a:t>
            </a:r>
            <a:r>
              <a:rPr lang="en-GB" dirty="0" smtClean="0"/>
              <a:t>, in a broad sense, may be related to:</a:t>
            </a:r>
          </a:p>
          <a:p>
            <a:pPr lvl="1"/>
            <a:r>
              <a:rPr lang="en-GB" dirty="0" smtClean="0"/>
              <a:t>Network: delay, jitter (delay variation) and losses.</a:t>
            </a:r>
          </a:p>
          <a:p>
            <a:pPr lvl="1"/>
            <a:r>
              <a:rPr lang="en-GB" dirty="0" smtClean="0"/>
              <a:t>Sensing: measurement precision, spatial and temporal granularity, coverage.</a:t>
            </a:r>
          </a:p>
          <a:p>
            <a:pPr lvl="1"/>
            <a:r>
              <a:rPr lang="en-GB" dirty="0" smtClean="0"/>
              <a:t>Reliability: robustness, tamper-resistance, resilience.</a:t>
            </a:r>
          </a:p>
          <a:p>
            <a:pPr lvl="1"/>
            <a:r>
              <a:rPr lang="en-GB" dirty="0" smtClean="0"/>
              <a:t>Society and users: ease of use, privacy, anonymity, non-intrusiveness.</a:t>
            </a:r>
          </a:p>
        </p:txBody>
      </p:sp>
      <p:pic>
        <p:nvPicPr>
          <p:cNvPr id="8195" name="Picture 3" descr="C:\Users\Ana\AppData\Local\Microsoft\Windows\Temporary Internet Files\Content.IE5\GVKTCCPC\MC900434728[1].png"/>
          <p:cNvPicPr>
            <a:picLocks noChangeAspect="1" noChangeArrowheads="1"/>
          </p:cNvPicPr>
          <p:nvPr/>
        </p:nvPicPr>
        <p:blipFill>
          <a:blip r:embed="rId2" cstate="print"/>
          <a:srcRect/>
          <a:stretch>
            <a:fillRect/>
          </a:stretch>
        </p:blipFill>
        <p:spPr bwMode="auto">
          <a:xfrm>
            <a:off x="8249816" y="620688"/>
            <a:ext cx="1656184" cy="165618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Privacy is one of the main concerns</a:t>
            </a:r>
            <a:endParaRPr lang="en-GB" dirty="0"/>
          </a:p>
        </p:txBody>
      </p:sp>
      <p:sp>
        <p:nvSpPr>
          <p:cNvPr id="3" name="2 Marcador de contenido"/>
          <p:cNvSpPr>
            <a:spLocks noGrp="1"/>
          </p:cNvSpPr>
          <p:nvPr>
            <p:ph idx="1"/>
          </p:nvPr>
        </p:nvSpPr>
        <p:spPr>
          <a:xfrm>
            <a:off x="595282" y="1639888"/>
            <a:ext cx="8786874" cy="4718070"/>
          </a:xfrm>
        </p:spPr>
        <p:txBody>
          <a:bodyPr>
            <a:normAutofit/>
          </a:bodyPr>
          <a:lstStyle/>
          <a:p>
            <a:r>
              <a:rPr lang="en-GB" dirty="0" smtClean="0"/>
              <a:t>But aren’t we sometimes willing to give it up?</a:t>
            </a:r>
          </a:p>
          <a:p>
            <a:endParaRPr lang="en-GB" dirty="0" smtClean="0"/>
          </a:p>
          <a:p>
            <a:endParaRPr lang="en-GB" dirty="0"/>
          </a:p>
          <a:p>
            <a:r>
              <a:rPr lang="en-GB" dirty="0" smtClean="0"/>
              <a:t>The “worrying” thing about </a:t>
            </a:r>
            <a:r>
              <a:rPr lang="en-GB" dirty="0" err="1" smtClean="0"/>
              <a:t>IoT</a:t>
            </a:r>
            <a:r>
              <a:rPr lang="en-GB" dirty="0" smtClean="0"/>
              <a:t> is that it could put privacy at risk without people even noticing.</a:t>
            </a:r>
          </a:p>
          <a:p>
            <a:endParaRPr lang="en-GB" dirty="0" smtClean="0"/>
          </a:p>
          <a:p>
            <a:endParaRPr lang="en-GB" dirty="0"/>
          </a:p>
          <a:p>
            <a:r>
              <a:rPr lang="en-GB" dirty="0" smtClean="0"/>
              <a:t>Security aspects of these systems have to be tackled from the beginning to gain users’ confidence.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Oil drums scenario</a:t>
            </a:r>
            <a:endParaRPr lang="en-GB" dirty="0"/>
          </a:p>
        </p:txBody>
      </p:sp>
      <p:sp>
        <p:nvSpPr>
          <p:cNvPr id="3" name="2 Marcador de contenido"/>
          <p:cNvSpPr>
            <a:spLocks noGrp="1"/>
          </p:cNvSpPr>
          <p:nvPr>
            <p:ph idx="1"/>
          </p:nvPr>
        </p:nvSpPr>
        <p:spPr>
          <a:xfrm>
            <a:off x="414338" y="4509120"/>
            <a:ext cx="9039256" cy="1848838"/>
          </a:xfrm>
        </p:spPr>
        <p:txBody>
          <a:bodyPr/>
          <a:lstStyle/>
          <a:p>
            <a:r>
              <a:rPr lang="en-GB" dirty="0" smtClean="0"/>
              <a:t>Are these sensing nodes more or less sophisticated than the previous ones?</a:t>
            </a:r>
            <a:endParaRPr lang="en-GB" dirty="0"/>
          </a:p>
        </p:txBody>
      </p:sp>
      <p:pic>
        <p:nvPicPr>
          <p:cNvPr id="4" name="Picture 3" descr="C:\Users\Ana\AppData\Local\Microsoft\Windows\Temporary Internet Files\Content.IE5\KKC82KWB\MC900233391[1].wmf">
            <a:hlinkClick r:id="rId2" action="ppaction://hlinkfile"/>
          </p:cNvPr>
          <p:cNvPicPr>
            <a:picLocks noChangeAspect="1" noChangeArrowheads="1"/>
          </p:cNvPicPr>
          <p:nvPr/>
        </p:nvPicPr>
        <p:blipFill>
          <a:blip r:embed="rId3" cstate="print"/>
          <a:srcRect/>
          <a:stretch>
            <a:fillRect/>
          </a:stretch>
        </p:blipFill>
        <p:spPr bwMode="auto">
          <a:xfrm>
            <a:off x="632520" y="1916832"/>
            <a:ext cx="2072467" cy="2016224"/>
          </a:xfrm>
          <a:prstGeom prst="rect">
            <a:avLst/>
          </a:prstGeom>
          <a:noFill/>
        </p:spPr>
      </p:pic>
      <p:sp>
        <p:nvSpPr>
          <p:cNvPr id="5" name="4 CuadroTexto"/>
          <p:cNvSpPr txBox="1"/>
          <p:nvPr/>
        </p:nvSpPr>
        <p:spPr>
          <a:xfrm>
            <a:off x="2792760" y="2276872"/>
            <a:ext cx="6884898" cy="1200329"/>
          </a:xfrm>
          <a:prstGeom prst="rect">
            <a:avLst/>
          </a:prstGeom>
          <a:noFill/>
        </p:spPr>
        <p:txBody>
          <a:bodyPr wrap="none" rtlCol="0">
            <a:spAutoFit/>
          </a:bodyPr>
          <a:lstStyle/>
          <a:p>
            <a:r>
              <a:rPr lang="es-ES" sz="2000" b="0" dirty="0" smtClean="0">
                <a:solidFill>
                  <a:srgbClr val="125864"/>
                </a:solidFill>
                <a:latin typeface="+mj-lt"/>
              </a:rPr>
              <a:t>Video:</a:t>
            </a:r>
          </a:p>
          <a:p>
            <a:pPr marL="355600"/>
            <a:r>
              <a:rPr lang="en-US" sz="1600" b="0" dirty="0" smtClean="0">
                <a:solidFill>
                  <a:srgbClr val="125864"/>
                </a:solidFill>
                <a:latin typeface="+mj-lt"/>
              </a:rPr>
              <a:t>Video about the </a:t>
            </a:r>
            <a:r>
              <a:rPr lang="en-US" sz="1600" b="0" dirty="0" err="1" smtClean="0">
                <a:solidFill>
                  <a:srgbClr val="125864"/>
                </a:solidFill>
                <a:latin typeface="+mj-lt"/>
              </a:rPr>
              <a:t>CoBIs</a:t>
            </a:r>
            <a:r>
              <a:rPr lang="en-US" sz="1600" b="0" dirty="0" smtClean="0">
                <a:solidFill>
                  <a:srgbClr val="125864"/>
                </a:solidFill>
                <a:latin typeface="+mj-lt"/>
              </a:rPr>
              <a:t> project </a:t>
            </a:r>
            <a:r>
              <a:rPr lang="en-US" sz="1600" b="0" dirty="0" smtClean="0">
                <a:solidFill>
                  <a:srgbClr val="125864"/>
                </a:solidFill>
                <a:latin typeface="Arial"/>
              </a:rPr>
              <a:t>broadcasted by SAP TV </a:t>
            </a:r>
            <a:endParaRPr lang="es-ES" sz="1600" b="0" dirty="0" smtClean="0">
              <a:solidFill>
                <a:srgbClr val="125864"/>
              </a:solidFill>
              <a:latin typeface="+mj-lt"/>
            </a:endParaRPr>
          </a:p>
          <a:p>
            <a:r>
              <a:rPr lang="es-ES" sz="2000" b="0" dirty="0" err="1" smtClean="0">
                <a:solidFill>
                  <a:srgbClr val="125864"/>
                </a:solidFill>
                <a:latin typeface="+mj-lt"/>
              </a:rPr>
              <a:t>Location</a:t>
            </a:r>
            <a:r>
              <a:rPr lang="es-ES" sz="2000" b="0" dirty="0" smtClean="0">
                <a:solidFill>
                  <a:srgbClr val="125864"/>
                </a:solidFill>
                <a:latin typeface="+mj-lt"/>
              </a:rPr>
              <a:t>:</a:t>
            </a:r>
          </a:p>
          <a:p>
            <a:pPr marL="354013"/>
            <a:r>
              <a:rPr lang="es-ES" sz="1600" b="0" dirty="0" smtClean="0">
                <a:solidFill>
                  <a:srgbClr val="125864"/>
                </a:solidFill>
                <a:latin typeface="+mj-lt"/>
              </a:rPr>
              <a:t>http://www.cobis-online.de/files/SAP_At_Work_CoBIs_e_400kBit.wmv</a:t>
            </a:r>
            <a:endParaRPr lang="es-ES" sz="1600" b="0" dirty="0">
              <a:solidFill>
                <a:srgbClr val="125864"/>
              </a:solidFill>
              <a:latin typeface="+mj-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Oil drums scenario</a:t>
            </a:r>
            <a:endParaRPr lang="en-GB" dirty="0"/>
          </a:p>
        </p:txBody>
      </p:sp>
      <p:sp>
        <p:nvSpPr>
          <p:cNvPr id="3" name="2 Marcador de contenido"/>
          <p:cNvSpPr>
            <a:spLocks noGrp="1"/>
          </p:cNvSpPr>
          <p:nvPr>
            <p:ph idx="1"/>
          </p:nvPr>
        </p:nvSpPr>
        <p:spPr/>
        <p:txBody>
          <a:bodyPr>
            <a:normAutofit/>
          </a:bodyPr>
          <a:lstStyle/>
          <a:p>
            <a:r>
              <a:rPr lang="en-GB" dirty="0" smtClean="0"/>
              <a:t>Automation of industrial processes by embedding some degree of intelligence into things.</a:t>
            </a:r>
          </a:p>
          <a:p>
            <a:r>
              <a:rPr lang="en-GB" dirty="0" smtClean="0"/>
              <a:t>Both managerial and security benefits.</a:t>
            </a:r>
          </a:p>
          <a:p>
            <a:r>
              <a:rPr lang="en-GB" dirty="0" smtClean="0"/>
              <a:t>Some degree of decision-making in the </a:t>
            </a:r>
            <a:r>
              <a:rPr lang="en-GB" dirty="0" err="1" smtClean="0"/>
              <a:t>WSN</a:t>
            </a:r>
            <a:r>
              <a:rPr lang="en-GB" dirty="0" smtClean="0"/>
              <a:t>:</a:t>
            </a:r>
          </a:p>
          <a:p>
            <a:pPr lvl="1"/>
            <a:r>
              <a:rPr lang="en-GB" dirty="0" smtClean="0"/>
              <a:t>The </a:t>
            </a:r>
            <a:r>
              <a:rPr lang="en-GB" dirty="0" err="1" smtClean="0"/>
              <a:t>WSN</a:t>
            </a:r>
            <a:r>
              <a:rPr lang="en-GB" dirty="0" smtClean="0"/>
              <a:t> itself decides when an event needs further processing for sending it…</a:t>
            </a:r>
          </a:p>
          <a:p>
            <a:pPr lvl="1"/>
            <a:r>
              <a:rPr lang="en-GB" dirty="0" smtClean="0"/>
              <a:t>… in a distributed manner: sensors communicate with each other.</a:t>
            </a:r>
          </a:p>
          <a:p>
            <a:r>
              <a:rPr lang="en-GB" dirty="0" smtClean="0"/>
              <a:t>Other possible applications: safety clothes.</a:t>
            </a:r>
          </a:p>
          <a:p>
            <a:r>
              <a:rPr lang="en-GB" dirty="0" smtClean="0"/>
              <a:t>One of the main worries: Privacy. Why?</a:t>
            </a:r>
          </a:p>
          <a:p>
            <a:r>
              <a:rPr lang="en-GB" dirty="0" smtClean="0"/>
              <a:t>Great reflection on business processes (less gap between the real time events and their reflection in the digital world).</a:t>
            </a:r>
          </a:p>
          <a:p>
            <a:pPr lvl="1"/>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lide(fromBottom)">
                                      <p:cBhvr>
                                        <p:cTn id="20" dur="500"/>
                                        <p:tgtEl>
                                          <p:spTgt spid="3">
                                            <p:txEl>
                                              <p:pRg st="3" end="3"/>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lide(fromBottom)">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slide(fromBottom)">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slide(fromBottom)">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slide(fromBottom)">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Elderly care scenario</a:t>
            </a:r>
            <a:endParaRPr lang="en-GB" dirty="0"/>
          </a:p>
        </p:txBody>
      </p:sp>
      <p:sp>
        <p:nvSpPr>
          <p:cNvPr id="3" name="2 Marcador de contenido"/>
          <p:cNvSpPr>
            <a:spLocks noGrp="1"/>
          </p:cNvSpPr>
          <p:nvPr>
            <p:ph idx="1"/>
          </p:nvPr>
        </p:nvSpPr>
        <p:spPr>
          <a:xfrm>
            <a:off x="414338" y="4653136"/>
            <a:ext cx="9039256" cy="1704822"/>
          </a:xfrm>
        </p:spPr>
        <p:txBody>
          <a:bodyPr/>
          <a:lstStyle/>
          <a:p>
            <a:r>
              <a:rPr lang="en-GB" dirty="0" smtClean="0"/>
              <a:t>What are the differences between the interfaces that are offered to:</a:t>
            </a:r>
          </a:p>
          <a:p>
            <a:pPr lvl="1"/>
            <a:r>
              <a:rPr lang="en-GB" dirty="0" smtClean="0"/>
              <a:t>The elderly person?</a:t>
            </a:r>
          </a:p>
          <a:p>
            <a:pPr lvl="1"/>
            <a:r>
              <a:rPr lang="en-GB" dirty="0" smtClean="0"/>
              <a:t>The relative of the elderly person?</a:t>
            </a:r>
          </a:p>
        </p:txBody>
      </p:sp>
      <p:pic>
        <p:nvPicPr>
          <p:cNvPr id="9220" name="Picture 4">
            <a:hlinkClick r:id="rId2" action="ppaction://hlinkfile"/>
          </p:cNvPr>
          <p:cNvPicPr>
            <a:picLocks noChangeAspect="1" noChangeArrowheads="1"/>
          </p:cNvPicPr>
          <p:nvPr/>
        </p:nvPicPr>
        <p:blipFill>
          <a:blip r:embed="rId3" cstate="print"/>
          <a:srcRect/>
          <a:stretch>
            <a:fillRect/>
          </a:stretch>
        </p:blipFill>
        <p:spPr bwMode="auto">
          <a:xfrm>
            <a:off x="632520" y="1700808"/>
            <a:ext cx="2673739" cy="2160240"/>
          </a:xfrm>
          <a:prstGeom prst="rect">
            <a:avLst/>
          </a:prstGeom>
          <a:noFill/>
          <a:ln w="9525">
            <a:noFill/>
            <a:miter lim="800000"/>
            <a:headEnd/>
            <a:tailEnd/>
          </a:ln>
        </p:spPr>
      </p:pic>
      <p:sp>
        <p:nvSpPr>
          <p:cNvPr id="5" name="4 CuadroTexto"/>
          <p:cNvSpPr txBox="1"/>
          <p:nvPr/>
        </p:nvSpPr>
        <p:spPr>
          <a:xfrm>
            <a:off x="3800872" y="2276872"/>
            <a:ext cx="3276218" cy="1200329"/>
          </a:xfrm>
          <a:prstGeom prst="rect">
            <a:avLst/>
          </a:prstGeom>
          <a:noFill/>
        </p:spPr>
        <p:txBody>
          <a:bodyPr wrap="none" rtlCol="0">
            <a:spAutoFit/>
          </a:bodyPr>
          <a:lstStyle/>
          <a:p>
            <a:r>
              <a:rPr lang="es-ES" sz="2000" b="0" dirty="0" smtClean="0">
                <a:solidFill>
                  <a:srgbClr val="125864"/>
                </a:solidFill>
                <a:latin typeface="+mj-lt"/>
              </a:rPr>
              <a:t>Video:</a:t>
            </a:r>
          </a:p>
          <a:p>
            <a:pPr marL="355600"/>
            <a:r>
              <a:rPr lang="en-US" sz="1600" b="0" dirty="0" smtClean="0">
                <a:solidFill>
                  <a:srgbClr val="125864"/>
                </a:solidFill>
                <a:latin typeface="+mj-lt"/>
              </a:rPr>
              <a:t>Video about the SODA project</a:t>
            </a:r>
            <a:endParaRPr lang="es-ES" sz="1600" b="0" dirty="0" smtClean="0">
              <a:solidFill>
                <a:srgbClr val="125864"/>
              </a:solidFill>
              <a:latin typeface="+mj-lt"/>
            </a:endParaRPr>
          </a:p>
          <a:p>
            <a:r>
              <a:rPr lang="es-ES" sz="2000" b="0" dirty="0" err="1" smtClean="0">
                <a:solidFill>
                  <a:srgbClr val="125864"/>
                </a:solidFill>
                <a:latin typeface="+mj-lt"/>
              </a:rPr>
              <a:t>Location</a:t>
            </a:r>
            <a:r>
              <a:rPr lang="es-ES" sz="2000" b="0" dirty="0" smtClean="0">
                <a:solidFill>
                  <a:srgbClr val="125864"/>
                </a:solidFill>
                <a:latin typeface="+mj-lt"/>
              </a:rPr>
              <a:t>:</a:t>
            </a:r>
          </a:p>
          <a:p>
            <a:pPr marL="354013"/>
            <a:r>
              <a:rPr lang="es-ES" sz="1600" b="0" dirty="0" err="1" smtClean="0">
                <a:solidFill>
                  <a:srgbClr val="125864"/>
                </a:solidFill>
                <a:latin typeface="+mj-lt"/>
              </a:rPr>
              <a:t>See</a:t>
            </a:r>
            <a:r>
              <a:rPr lang="es-ES" sz="1600" b="0" dirty="0" smtClean="0">
                <a:solidFill>
                  <a:srgbClr val="125864"/>
                </a:solidFill>
                <a:latin typeface="+mj-lt"/>
              </a:rPr>
              <a:t> </a:t>
            </a:r>
            <a:r>
              <a:rPr lang="es-ES" sz="1600" b="0" dirty="0" err="1" smtClean="0">
                <a:solidFill>
                  <a:srgbClr val="125864"/>
                </a:solidFill>
                <a:latin typeface="+mj-lt"/>
              </a:rPr>
              <a:t>course</a:t>
            </a:r>
            <a:r>
              <a:rPr lang="es-ES" sz="1600" b="0" dirty="0" smtClean="0">
                <a:solidFill>
                  <a:srgbClr val="125864"/>
                </a:solidFill>
                <a:latin typeface="+mj-lt"/>
              </a:rPr>
              <a:t> </a:t>
            </a:r>
            <a:r>
              <a:rPr lang="es-ES" sz="1600" b="0" dirty="0" err="1" smtClean="0">
                <a:solidFill>
                  <a:srgbClr val="125864"/>
                </a:solidFill>
                <a:latin typeface="+mj-lt"/>
              </a:rPr>
              <a:t>materials</a:t>
            </a:r>
            <a:r>
              <a:rPr lang="es-ES" sz="1600" b="0" dirty="0" smtClean="0">
                <a:solidFill>
                  <a:srgbClr val="125864"/>
                </a:solidFill>
                <a:latin typeface="+mj-lt"/>
              </a:rPr>
              <a:t>.</a:t>
            </a:r>
            <a:endParaRPr lang="es-ES" sz="1600" b="0" dirty="0">
              <a:solidFill>
                <a:srgbClr val="125864"/>
              </a:solidFill>
              <a:latin typeface="+mj-lt"/>
            </a:endParaRPr>
          </a:p>
        </p:txBody>
      </p:sp>
      <p:sp>
        <p:nvSpPr>
          <p:cNvPr id="6" name="5 CuadroTexto"/>
          <p:cNvSpPr txBox="1"/>
          <p:nvPr/>
        </p:nvSpPr>
        <p:spPr>
          <a:xfrm>
            <a:off x="4160912" y="3429000"/>
            <a:ext cx="3852601" cy="215444"/>
          </a:xfrm>
          <a:prstGeom prst="rect">
            <a:avLst/>
          </a:prstGeom>
          <a:noFill/>
        </p:spPr>
        <p:txBody>
          <a:bodyPr wrap="square" rtlCol="0">
            <a:spAutoFit/>
          </a:bodyPr>
          <a:lstStyle/>
          <a:p>
            <a:r>
              <a:rPr lang="es-ES" sz="800" dirty="0" smtClean="0">
                <a:latin typeface="+mn-lt"/>
              </a:rPr>
              <a:t>Video: Home </a:t>
            </a:r>
            <a:r>
              <a:rPr lang="es-ES" sz="800" dirty="0" err="1" smtClean="0">
                <a:latin typeface="+mn-lt"/>
              </a:rPr>
              <a:t>Care</a:t>
            </a:r>
            <a:r>
              <a:rPr lang="es-ES" sz="800" dirty="0" smtClean="0">
                <a:latin typeface="+mn-lt"/>
              </a:rPr>
              <a:t>, </a:t>
            </a:r>
            <a:r>
              <a:rPr lang="es-ES" sz="800" dirty="0" err="1" smtClean="0">
                <a:latin typeface="+mn-lt"/>
              </a:rPr>
              <a:t>from</a:t>
            </a:r>
            <a:r>
              <a:rPr lang="es-ES" sz="800" dirty="0" smtClean="0">
                <a:latin typeface="+mn-lt"/>
              </a:rPr>
              <a:t> </a:t>
            </a:r>
            <a:r>
              <a:rPr lang="es-ES" sz="800" dirty="0" err="1" smtClean="0">
                <a:latin typeface="+mn-lt"/>
              </a:rPr>
              <a:t>the</a:t>
            </a:r>
            <a:r>
              <a:rPr lang="es-ES" sz="800" dirty="0" smtClean="0">
                <a:latin typeface="+mn-lt"/>
              </a:rPr>
              <a:t> SODA </a:t>
            </a:r>
            <a:r>
              <a:rPr lang="es-ES" sz="800" dirty="0" err="1" smtClean="0">
                <a:latin typeface="+mn-lt"/>
              </a:rPr>
              <a:t>project</a:t>
            </a:r>
            <a:r>
              <a:rPr lang="es-ES" sz="800" dirty="0" smtClean="0">
                <a:latin typeface="+mn-lt"/>
              </a:rPr>
              <a:t>. </a:t>
            </a:r>
            <a:r>
              <a:rPr lang="es-ES" sz="800" dirty="0" err="1" smtClean="0">
                <a:latin typeface="+mn-lt"/>
              </a:rPr>
              <a:t>Used</a:t>
            </a:r>
            <a:r>
              <a:rPr lang="es-ES" sz="800" dirty="0" smtClean="0">
                <a:latin typeface="+mn-lt"/>
              </a:rPr>
              <a:t> </a:t>
            </a:r>
            <a:r>
              <a:rPr lang="es-ES" sz="800" dirty="0" err="1" smtClean="0">
                <a:latin typeface="+mn-lt"/>
              </a:rPr>
              <a:t>with</a:t>
            </a:r>
            <a:r>
              <a:rPr lang="es-ES" sz="800" dirty="0" smtClean="0">
                <a:latin typeface="+mn-lt"/>
              </a:rPr>
              <a:t> </a:t>
            </a:r>
            <a:r>
              <a:rPr lang="es-ES" sz="800" dirty="0" err="1" smtClean="0">
                <a:latin typeface="+mn-lt"/>
              </a:rPr>
              <a:t>permission</a:t>
            </a:r>
            <a:r>
              <a:rPr lang="es-ES" sz="800" dirty="0" smtClean="0">
                <a:latin typeface="+mn-lt"/>
              </a:rPr>
              <a:t>.</a:t>
            </a:r>
            <a:endParaRPr lang="es-ES" sz="800" dirty="0">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Elderly care scenario</a:t>
            </a:r>
            <a:endParaRPr lang="en-GB" dirty="0"/>
          </a:p>
        </p:txBody>
      </p:sp>
      <p:sp>
        <p:nvSpPr>
          <p:cNvPr id="3" name="2 Marcador de contenido"/>
          <p:cNvSpPr>
            <a:spLocks noGrp="1"/>
          </p:cNvSpPr>
          <p:nvPr>
            <p:ph idx="1"/>
          </p:nvPr>
        </p:nvSpPr>
        <p:spPr>
          <a:xfrm>
            <a:off x="414338" y="1844824"/>
            <a:ext cx="9039256" cy="4513134"/>
          </a:xfrm>
        </p:spPr>
        <p:txBody>
          <a:bodyPr/>
          <a:lstStyle/>
          <a:p>
            <a:r>
              <a:rPr lang="en-GB" dirty="0" smtClean="0"/>
              <a:t>Non-intrusiveness.</a:t>
            </a:r>
          </a:p>
          <a:p>
            <a:r>
              <a:rPr lang="en-GB" dirty="0" smtClean="0"/>
              <a:t>Behavioural patterns recognition.</a:t>
            </a:r>
          </a:p>
          <a:p>
            <a:r>
              <a:rPr lang="en-GB" dirty="0" smtClean="0"/>
              <a:t>Notification only if special conditions are detected.</a:t>
            </a:r>
          </a:p>
          <a:p>
            <a:pPr lvl="1"/>
            <a:r>
              <a:rPr lang="en-GB" dirty="0" smtClean="0"/>
              <a:t>Location of the person.</a:t>
            </a:r>
          </a:p>
          <a:p>
            <a:pPr lvl="1"/>
            <a:r>
              <a:rPr lang="en-GB" dirty="0" smtClean="0"/>
              <a:t>Communication with external services (e.g. sending video).</a:t>
            </a:r>
          </a:p>
          <a:p>
            <a:r>
              <a:rPr lang="en-GB" dirty="0" smtClean="0"/>
              <a:t>Easy and known interfaces.</a:t>
            </a:r>
          </a:p>
          <a:p>
            <a:pPr lvl="1"/>
            <a:r>
              <a:rPr lang="en-GB" dirty="0" smtClean="0"/>
              <a:t>(Almost) not even noticed for the person at home.</a:t>
            </a:r>
          </a:p>
          <a:p>
            <a:pPr lvl="1"/>
            <a:r>
              <a:rPr lang="en-GB" dirty="0" smtClean="0"/>
              <a:t>Usual and known interfaces for family and friends receiving the warnings: </a:t>
            </a:r>
            <a:r>
              <a:rPr lang="en-GB" dirty="0" err="1" smtClean="0"/>
              <a:t>sms</a:t>
            </a:r>
            <a:r>
              <a:rPr lang="en-GB" dirty="0" smtClean="0"/>
              <a:t>, placing calls.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heckerboard(across)">
                                      <p:cBhvr>
                                        <p:cTn id="28" dur="500"/>
                                        <p:tgtEl>
                                          <p:spTgt spid="3">
                                            <p:txEl>
                                              <p:pRg st="5" end="5"/>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checkerboard(across)">
                                      <p:cBhvr>
                                        <p:cTn id="31" dur="500"/>
                                        <p:tgtEl>
                                          <p:spTgt spid="3">
                                            <p:txEl>
                                              <p:pRg st="6" end="6"/>
                                            </p:txEl>
                                          </p:spTgt>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checkerboard(across)">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Some of the main technological challenges</a:t>
            </a:r>
            <a:endParaRPr lang="en-GB" dirty="0"/>
          </a:p>
        </p:txBody>
      </p:sp>
      <p:sp>
        <p:nvSpPr>
          <p:cNvPr id="3" name="2 Marcador de contenido"/>
          <p:cNvSpPr>
            <a:spLocks noGrp="1"/>
          </p:cNvSpPr>
          <p:nvPr>
            <p:ph idx="1"/>
          </p:nvPr>
        </p:nvSpPr>
        <p:spPr/>
        <p:txBody>
          <a:bodyPr/>
          <a:lstStyle/>
          <a:p>
            <a:r>
              <a:rPr lang="en-GB" dirty="0" smtClean="0"/>
              <a:t>Hardware: Miniaturization, radio range, </a:t>
            </a:r>
            <a:br>
              <a:rPr lang="en-GB" dirty="0" smtClean="0"/>
            </a:br>
            <a:r>
              <a:rPr lang="en-GB" dirty="0" smtClean="0"/>
              <a:t>tamper resistance, batteries, …</a:t>
            </a:r>
          </a:p>
          <a:p>
            <a:r>
              <a:rPr lang="en-GB" dirty="0" smtClean="0"/>
              <a:t>Network: Auto-configuration, network topologies, </a:t>
            </a:r>
            <a:br>
              <a:rPr lang="en-GB" dirty="0" smtClean="0"/>
            </a:br>
            <a:r>
              <a:rPr lang="en-GB" dirty="0" smtClean="0"/>
              <a:t>cross-layer optimization, </a:t>
            </a:r>
            <a:r>
              <a:rPr lang="en-GB" dirty="0" err="1" smtClean="0"/>
              <a:t>QoS</a:t>
            </a:r>
            <a:r>
              <a:rPr lang="en-GB" dirty="0" smtClean="0"/>
              <a:t>, routing, low duty cycle, synchronization, …</a:t>
            </a:r>
          </a:p>
          <a:p>
            <a:r>
              <a:rPr lang="en-GB" dirty="0" smtClean="0"/>
              <a:t>Energy: Energy consumption (at all levels!), </a:t>
            </a:r>
            <a:br>
              <a:rPr lang="en-GB" dirty="0" smtClean="0"/>
            </a:br>
            <a:r>
              <a:rPr lang="en-GB" dirty="0" smtClean="0"/>
              <a:t>energy harvesting, …</a:t>
            </a:r>
          </a:p>
          <a:p>
            <a:r>
              <a:rPr lang="en-GB" dirty="0" smtClean="0"/>
              <a:t>Software and applications: Low footprint, middleware, data abstraction, robustness, reutilization, usability, …</a:t>
            </a:r>
          </a:p>
          <a:p>
            <a:r>
              <a:rPr lang="en-GB" dirty="0" smtClean="0"/>
              <a:t>Security: Confidentiality, privacy, authentication, …</a:t>
            </a:r>
          </a:p>
          <a:p>
            <a:r>
              <a:rPr lang="en-GB" dirty="0" err="1" smtClean="0"/>
              <a:t>QoS</a:t>
            </a:r>
            <a:r>
              <a:rPr lang="en-GB" dirty="0" smtClean="0"/>
              <a:t> (at several layers): possibility of coexistence of distinct applications, trade-off </a:t>
            </a:r>
            <a:r>
              <a:rPr lang="en-GB" dirty="0" err="1" smtClean="0"/>
              <a:t>QoS</a:t>
            </a:r>
            <a:r>
              <a:rPr lang="en-GB" dirty="0" smtClean="0"/>
              <a:t>-consumption, …</a:t>
            </a:r>
            <a:endParaRPr lang="en-GB" dirty="0"/>
          </a:p>
        </p:txBody>
      </p:sp>
      <p:pic>
        <p:nvPicPr>
          <p:cNvPr id="10244" name="Picture 4" descr="C:\Users\Ana\AppData\Local\Microsoft\Windows\Temporary Internet Files\Content.IE5\GVKTCCPC\MC900186164[1].wmf"/>
          <p:cNvPicPr>
            <a:picLocks noChangeAspect="1" noChangeArrowheads="1"/>
          </p:cNvPicPr>
          <p:nvPr/>
        </p:nvPicPr>
        <p:blipFill>
          <a:blip r:embed="rId2" cstate="print"/>
          <a:srcRect/>
          <a:stretch>
            <a:fillRect/>
          </a:stretch>
        </p:blipFill>
        <p:spPr bwMode="auto">
          <a:xfrm>
            <a:off x="8121352" y="1586484"/>
            <a:ext cx="1286561" cy="184251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Bibliography</a:t>
            </a:r>
            <a:endParaRPr lang="en-GB" dirty="0"/>
          </a:p>
        </p:txBody>
      </p:sp>
      <p:sp>
        <p:nvSpPr>
          <p:cNvPr id="3" name="2 Marcador de contenido"/>
          <p:cNvSpPr>
            <a:spLocks noGrp="1"/>
          </p:cNvSpPr>
          <p:nvPr>
            <p:ph idx="1"/>
          </p:nvPr>
        </p:nvSpPr>
        <p:spPr>
          <a:ln>
            <a:noFill/>
          </a:ln>
        </p:spPr>
        <p:txBody>
          <a:bodyPr>
            <a:noAutofit/>
          </a:bodyPr>
          <a:lstStyle/>
          <a:p>
            <a:r>
              <a:rPr lang="en-US" sz="1600" dirty="0">
                <a:cs typeface="Times New Roman" pitchFamily="18" charset="0"/>
              </a:rPr>
              <a:t>[</a:t>
            </a:r>
            <a:r>
              <a:rPr lang="en-GB" sz="1600" dirty="0" err="1">
                <a:cs typeface="Times New Roman" pitchFamily="18" charset="0"/>
              </a:rPr>
              <a:t>CERP-IoT</a:t>
            </a:r>
            <a:r>
              <a:rPr lang="en-GB" sz="1600" dirty="0">
                <a:cs typeface="Times New Roman" pitchFamily="18" charset="0"/>
              </a:rPr>
              <a:t> 2010] </a:t>
            </a:r>
            <a:r>
              <a:rPr lang="en-US" sz="1600" dirty="0">
                <a:cs typeface="Times New Roman" pitchFamily="18" charset="0"/>
              </a:rPr>
              <a:t>Cluster of European Research Projects on the Internet of Things. Vision and Challenges for </a:t>
            </a:r>
            <a:r>
              <a:rPr lang="en-US" sz="1600" dirty="0" err="1">
                <a:cs typeface="Times New Roman" pitchFamily="18" charset="0"/>
              </a:rPr>
              <a:t>Realising</a:t>
            </a:r>
            <a:r>
              <a:rPr lang="en-US" sz="1600" dirty="0">
                <a:cs typeface="Times New Roman" pitchFamily="18" charset="0"/>
              </a:rPr>
              <a:t> the Internet of Things. March 2010.</a:t>
            </a:r>
          </a:p>
          <a:p>
            <a:r>
              <a:rPr lang="en-US" sz="1600" dirty="0">
                <a:cs typeface="Times New Roman" pitchFamily="18" charset="0"/>
              </a:rPr>
              <a:t>[</a:t>
            </a:r>
            <a:r>
              <a:rPr lang="en-GB" sz="1600" dirty="0" err="1">
                <a:cs typeface="Times New Roman" pitchFamily="18" charset="0"/>
              </a:rPr>
              <a:t>CoBIs</a:t>
            </a:r>
            <a:r>
              <a:rPr lang="en-GB" sz="1600" dirty="0">
                <a:cs typeface="Times New Roman" pitchFamily="18" charset="0"/>
              </a:rPr>
              <a:t>] “Collaborative Business Items” European project. </a:t>
            </a:r>
            <a:r>
              <a:rPr lang="en-GB" sz="1600" dirty="0" err="1">
                <a:cs typeface="Times New Roman" pitchFamily="18" charset="0"/>
              </a:rPr>
              <a:t>http://www.cobis-online.de</a:t>
            </a:r>
            <a:r>
              <a:rPr lang="en-GB" sz="1600" dirty="0">
                <a:cs typeface="Times New Roman" pitchFamily="18" charset="0"/>
              </a:rPr>
              <a:t>/</a:t>
            </a:r>
          </a:p>
          <a:p>
            <a:r>
              <a:rPr lang="en-US" sz="1600" dirty="0">
                <a:cs typeface="Times New Roman" pitchFamily="18" charset="0"/>
              </a:rPr>
              <a:t>[</a:t>
            </a:r>
            <a:r>
              <a:rPr lang="en-US" sz="1600" dirty="0" err="1">
                <a:cs typeface="Times New Roman" pitchFamily="18" charset="0"/>
              </a:rPr>
              <a:t>EETimes</a:t>
            </a:r>
            <a:r>
              <a:rPr lang="en-US" sz="1600" dirty="0">
                <a:cs typeface="Times New Roman" pitchFamily="18" charset="0"/>
              </a:rPr>
              <a:t> 2010] Mark </a:t>
            </a:r>
            <a:r>
              <a:rPr lang="en-US" sz="1600" dirty="0" err="1">
                <a:cs typeface="Times New Roman" pitchFamily="18" charset="0"/>
              </a:rPr>
              <a:t>LaPedus</a:t>
            </a:r>
            <a:r>
              <a:rPr lang="en-US" sz="1600" dirty="0">
                <a:cs typeface="Times New Roman" pitchFamily="18" charset="0"/>
              </a:rPr>
              <a:t>. Wireless sensor networks set to take off. April 2010. Online</a:t>
            </a:r>
            <a:r>
              <a:rPr lang="en-US" sz="1600" dirty="0" smtClean="0">
                <a:cs typeface="Times New Roman" pitchFamily="18" charset="0"/>
              </a:rPr>
              <a:t>: </a:t>
            </a:r>
            <a:r>
              <a:rPr lang="en-US" sz="1600" dirty="0" smtClean="0">
                <a:cs typeface="Times New Roman" pitchFamily="18" charset="0"/>
                <a:hlinkClick r:id="rId2"/>
              </a:rPr>
              <a:t>http</a:t>
            </a:r>
            <a:r>
              <a:rPr lang="en-US" sz="1600" dirty="0">
                <a:cs typeface="Times New Roman" pitchFamily="18" charset="0"/>
                <a:hlinkClick r:id="rId2"/>
              </a:rPr>
              <a:t>://www.eetimes.com/electronics-news/4088720/Wireless-sensor-networks-set-to-take-off</a:t>
            </a:r>
            <a:endParaRPr lang="en-US" sz="1600" dirty="0">
              <a:cs typeface="Times New Roman" pitchFamily="18" charset="0"/>
            </a:endParaRPr>
          </a:p>
          <a:p>
            <a:r>
              <a:rPr lang="en-US" sz="1600" dirty="0">
                <a:cs typeface="Times New Roman" pitchFamily="18" charset="0"/>
              </a:rPr>
              <a:t>[</a:t>
            </a:r>
            <a:r>
              <a:rPr lang="en-US" sz="1600" dirty="0" err="1">
                <a:cs typeface="Times New Roman" pitchFamily="18" charset="0"/>
              </a:rPr>
              <a:t>García</a:t>
            </a:r>
            <a:r>
              <a:rPr lang="en-US" sz="1600" dirty="0">
                <a:cs typeface="Times New Roman" pitchFamily="18" charset="0"/>
              </a:rPr>
              <a:t> 2008] </a:t>
            </a:r>
            <a:r>
              <a:rPr lang="en-US" sz="1600" dirty="0" err="1">
                <a:cs typeface="Times New Roman" pitchFamily="18" charset="0"/>
              </a:rPr>
              <a:t>García</a:t>
            </a:r>
            <a:r>
              <a:rPr lang="en-US" sz="1600" dirty="0">
                <a:cs typeface="Times New Roman" pitchFamily="18" charset="0"/>
              </a:rPr>
              <a:t>, </a:t>
            </a:r>
            <a:r>
              <a:rPr lang="en-US" sz="1600" dirty="0" err="1">
                <a:cs typeface="Times New Roman" pitchFamily="18" charset="0"/>
              </a:rPr>
              <a:t>A.B.</a:t>
            </a:r>
            <a:r>
              <a:rPr lang="en-US" sz="1600" dirty="0">
                <a:cs typeface="Times New Roman" pitchFamily="18" charset="0"/>
              </a:rPr>
              <a:t>, </a:t>
            </a:r>
            <a:r>
              <a:rPr lang="en-US" sz="1600" dirty="0" err="1">
                <a:cs typeface="Times New Roman" pitchFamily="18" charset="0"/>
              </a:rPr>
              <a:t>Martínez</a:t>
            </a:r>
            <a:r>
              <a:rPr lang="en-US" sz="1600" dirty="0">
                <a:cs typeface="Times New Roman" pitchFamily="18" charset="0"/>
              </a:rPr>
              <a:t>, </a:t>
            </a:r>
            <a:r>
              <a:rPr lang="en-US" sz="1600" dirty="0" err="1">
                <a:cs typeface="Times New Roman" pitchFamily="18" charset="0"/>
              </a:rPr>
              <a:t>J.F.</a:t>
            </a:r>
            <a:r>
              <a:rPr lang="en-US" sz="1600" dirty="0">
                <a:cs typeface="Times New Roman" pitchFamily="18" charset="0"/>
              </a:rPr>
              <a:t> et al. Problem Solving for Wireless Sensor Networks. Springer-</a:t>
            </a:r>
            <a:r>
              <a:rPr lang="en-US" sz="1600" dirty="0" err="1">
                <a:cs typeface="Times New Roman" pitchFamily="18" charset="0"/>
              </a:rPr>
              <a:t>Verlag</a:t>
            </a:r>
            <a:r>
              <a:rPr lang="en-US" sz="1600" dirty="0">
                <a:cs typeface="Times New Roman" pitchFamily="18" charset="0"/>
              </a:rPr>
              <a:t> London Ltd., 2008.</a:t>
            </a:r>
          </a:p>
          <a:p>
            <a:r>
              <a:rPr lang="es-ES" sz="1600" dirty="0" smtClean="0">
                <a:cs typeface="Times New Roman" pitchFamily="18" charset="0"/>
              </a:rPr>
              <a:t>[</a:t>
            </a:r>
            <a:r>
              <a:rPr lang="es-ES" sz="1600" dirty="0" err="1">
                <a:cs typeface="Times New Roman" pitchFamily="18" charset="0"/>
              </a:rPr>
              <a:t>IDTechEx</a:t>
            </a:r>
            <a:r>
              <a:rPr lang="es-ES" sz="1600" dirty="0">
                <a:cs typeface="Times New Roman" pitchFamily="18" charset="0"/>
              </a:rPr>
              <a:t> 2010] </a:t>
            </a:r>
            <a:r>
              <a:rPr lang="es-ES" sz="1600" dirty="0" err="1">
                <a:cs typeface="Times New Roman" pitchFamily="18" charset="0"/>
              </a:rPr>
              <a:t>IDTechEx</a:t>
            </a:r>
            <a:r>
              <a:rPr lang="es-ES" sz="1600" dirty="0">
                <a:cs typeface="Times New Roman" pitchFamily="18" charset="0"/>
              </a:rPr>
              <a:t>. </a:t>
            </a:r>
            <a:r>
              <a:rPr lang="en-US" sz="1600" dirty="0">
                <a:cs typeface="Times New Roman" pitchFamily="18" charset="0"/>
              </a:rPr>
              <a:t>Active </a:t>
            </a:r>
            <a:r>
              <a:rPr lang="en-US" sz="1600" dirty="0" err="1">
                <a:cs typeface="Times New Roman" pitchFamily="18" charset="0"/>
              </a:rPr>
              <a:t>RFID</a:t>
            </a:r>
            <a:r>
              <a:rPr lang="en-US" sz="1600" dirty="0">
                <a:cs typeface="Times New Roman" pitchFamily="18" charset="0"/>
              </a:rPr>
              <a:t> and Sensor Networks 2011-2021. 2010.</a:t>
            </a:r>
          </a:p>
          <a:p>
            <a:r>
              <a:rPr lang="en-GB" sz="1600" dirty="0">
                <a:cs typeface="Times New Roman" pitchFamily="18" charset="0"/>
              </a:rPr>
              <a:t>[Liu 2009] Yong Liu. Towards an open ubiquitous computing environment. IEEE International Conference on Pervasive Computing and Communications, 2009.</a:t>
            </a:r>
            <a:endParaRPr lang="es-ES" sz="1600" dirty="0">
              <a:cs typeface="Times New Roman" pitchFamily="18" charset="0"/>
            </a:endParaRPr>
          </a:p>
          <a:p>
            <a:r>
              <a:rPr lang="es-ES" sz="1600" dirty="0">
                <a:cs typeface="Times New Roman" pitchFamily="18" charset="0"/>
              </a:rPr>
              <a:t>[</a:t>
            </a:r>
            <a:r>
              <a:rPr lang="es-ES" sz="1600" dirty="0" err="1">
                <a:cs typeface="Times New Roman" pitchFamily="18" charset="0"/>
              </a:rPr>
              <a:t>SFpark</a:t>
            </a:r>
            <a:r>
              <a:rPr lang="es-ES" sz="1600" dirty="0">
                <a:cs typeface="Times New Roman" pitchFamily="18" charset="0"/>
              </a:rPr>
              <a:t>] </a:t>
            </a:r>
            <a:r>
              <a:rPr lang="es-ES" sz="1600" dirty="0" err="1">
                <a:cs typeface="Times New Roman" pitchFamily="18" charset="0"/>
              </a:rPr>
              <a:t>SF</a:t>
            </a:r>
            <a:r>
              <a:rPr lang="es-ES" sz="1600" dirty="0">
                <a:cs typeface="Times New Roman" pitchFamily="18" charset="0"/>
              </a:rPr>
              <a:t> </a:t>
            </a:r>
            <a:r>
              <a:rPr lang="es-ES" sz="1600" dirty="0" err="1">
                <a:cs typeface="Times New Roman" pitchFamily="18" charset="0"/>
              </a:rPr>
              <a:t>park</a:t>
            </a:r>
            <a:r>
              <a:rPr lang="es-ES" sz="1600" dirty="0">
                <a:cs typeface="Times New Roman" pitchFamily="18" charset="0"/>
              </a:rPr>
              <a:t> </a:t>
            </a:r>
            <a:r>
              <a:rPr lang="es-ES" sz="1600" dirty="0" err="1">
                <a:cs typeface="Times New Roman" pitchFamily="18" charset="0"/>
              </a:rPr>
              <a:t>project</a:t>
            </a:r>
            <a:r>
              <a:rPr lang="es-ES" sz="1600" dirty="0">
                <a:cs typeface="Times New Roman" pitchFamily="18" charset="0"/>
              </a:rPr>
              <a:t>. </a:t>
            </a:r>
            <a:r>
              <a:rPr lang="es-ES" sz="1600" dirty="0" err="1">
                <a:cs typeface="Times New Roman" pitchFamily="18" charset="0"/>
              </a:rPr>
              <a:t>http://sfpark.org/</a:t>
            </a:r>
            <a:endParaRPr lang="es-ES" sz="1600" dirty="0">
              <a:cs typeface="Times New Roman" pitchFamily="18" charset="0"/>
            </a:endParaRPr>
          </a:p>
          <a:p>
            <a:r>
              <a:rPr lang="es-ES" sz="1600" dirty="0">
                <a:cs typeface="Times New Roman" pitchFamily="18" charset="0"/>
              </a:rPr>
              <a:t>[SODA] “</a:t>
            </a:r>
            <a:r>
              <a:rPr lang="es-ES" sz="1600" dirty="0" err="1">
                <a:cs typeface="Times New Roman" pitchFamily="18" charset="0"/>
              </a:rPr>
              <a:t>Service</a:t>
            </a:r>
            <a:r>
              <a:rPr lang="es-ES" sz="1600" dirty="0">
                <a:cs typeface="Times New Roman" pitchFamily="18" charset="0"/>
              </a:rPr>
              <a:t> </a:t>
            </a:r>
            <a:r>
              <a:rPr lang="es-ES" sz="1600" dirty="0" err="1">
                <a:cs typeface="Times New Roman" pitchFamily="18" charset="0"/>
              </a:rPr>
              <a:t>Oriented</a:t>
            </a:r>
            <a:r>
              <a:rPr lang="es-ES" sz="1600" dirty="0">
                <a:cs typeface="Times New Roman" pitchFamily="18" charset="0"/>
              </a:rPr>
              <a:t> </a:t>
            </a:r>
            <a:r>
              <a:rPr lang="es-ES" sz="1600" dirty="0" err="1">
                <a:cs typeface="Times New Roman" pitchFamily="18" charset="0"/>
              </a:rPr>
              <a:t>Device</a:t>
            </a:r>
            <a:r>
              <a:rPr lang="es-ES" sz="1600" dirty="0">
                <a:cs typeface="Times New Roman" pitchFamily="18" charset="0"/>
              </a:rPr>
              <a:t> &amp; </a:t>
            </a:r>
            <a:r>
              <a:rPr lang="es-ES" sz="1600" dirty="0" err="1">
                <a:cs typeface="Times New Roman" pitchFamily="18" charset="0"/>
              </a:rPr>
              <a:t>Delivery</a:t>
            </a:r>
            <a:r>
              <a:rPr lang="es-ES" sz="1600" dirty="0">
                <a:cs typeface="Times New Roman" pitchFamily="18" charset="0"/>
              </a:rPr>
              <a:t> </a:t>
            </a:r>
            <a:r>
              <a:rPr lang="es-ES" sz="1600" dirty="0" err="1">
                <a:cs typeface="Times New Roman" pitchFamily="18" charset="0"/>
              </a:rPr>
              <a:t>Architecture</a:t>
            </a:r>
            <a:r>
              <a:rPr lang="es-ES" sz="1600" dirty="0">
                <a:cs typeface="Times New Roman" pitchFamily="18" charset="0"/>
              </a:rPr>
              <a:t>” </a:t>
            </a:r>
            <a:r>
              <a:rPr lang="es-ES" sz="1600" dirty="0" err="1">
                <a:cs typeface="Times New Roman" pitchFamily="18" charset="0"/>
              </a:rPr>
              <a:t>European</a:t>
            </a:r>
            <a:r>
              <a:rPr lang="es-ES" sz="1600" dirty="0">
                <a:cs typeface="Times New Roman" pitchFamily="18" charset="0"/>
              </a:rPr>
              <a:t> </a:t>
            </a:r>
            <a:r>
              <a:rPr lang="es-ES" sz="1600" dirty="0" err="1">
                <a:cs typeface="Times New Roman" pitchFamily="18" charset="0"/>
              </a:rPr>
              <a:t>project</a:t>
            </a:r>
            <a:r>
              <a:rPr lang="es-ES" sz="1600" dirty="0">
                <a:cs typeface="Times New Roman" pitchFamily="18" charset="0"/>
              </a:rPr>
              <a:t>. </a:t>
            </a:r>
            <a:r>
              <a:rPr lang="es-ES" sz="1600" dirty="0" err="1">
                <a:cs typeface="Times New Roman" pitchFamily="18" charset="0"/>
              </a:rPr>
              <a:t>http://www.soda-itea.org/</a:t>
            </a:r>
            <a:endParaRPr lang="es-ES" sz="1600" dirty="0">
              <a:cs typeface="Times New Roman" pitchFamily="18" charset="0"/>
            </a:endParaRPr>
          </a:p>
          <a:p>
            <a:r>
              <a:rPr lang="en-US" sz="1600" dirty="0">
                <a:cs typeface="Times New Roman" pitchFamily="18" charset="0"/>
              </a:rPr>
              <a:t>[</a:t>
            </a:r>
            <a:r>
              <a:rPr lang="en-US" sz="1600" dirty="0" err="1">
                <a:cs typeface="Times New Roman" pitchFamily="18" charset="0"/>
              </a:rPr>
              <a:t>Turon</a:t>
            </a:r>
            <a:r>
              <a:rPr lang="en-US" sz="1600" dirty="0">
                <a:cs typeface="Times New Roman" pitchFamily="18" charset="0"/>
              </a:rPr>
              <a:t> 2005] </a:t>
            </a:r>
            <a:r>
              <a:rPr lang="en-US" sz="1600" dirty="0" err="1">
                <a:cs typeface="Times New Roman" pitchFamily="18" charset="0"/>
              </a:rPr>
              <a:t>Turon</a:t>
            </a:r>
            <a:r>
              <a:rPr lang="en-US" sz="1600" dirty="0">
                <a:cs typeface="Times New Roman" pitchFamily="18" charset="0"/>
              </a:rPr>
              <a:t>, M. MOTE-VIEW: A Sensor Network Monitoring and Management Tool. The Second IEEE Workshop on Embedded Networked Sensors (</a:t>
            </a:r>
            <a:r>
              <a:rPr lang="en-US" sz="1600" dirty="0" err="1">
                <a:cs typeface="Times New Roman" pitchFamily="18" charset="0"/>
              </a:rPr>
              <a:t>EmNetS</a:t>
            </a:r>
            <a:r>
              <a:rPr lang="en-US" sz="1600" dirty="0">
                <a:cs typeface="Times New Roman" pitchFamily="18" charset="0"/>
              </a:rPr>
              <a:t>-II), 2005.</a:t>
            </a:r>
          </a:p>
          <a:p>
            <a:r>
              <a:rPr lang="es-ES" sz="1600" dirty="0" smtClean="0">
                <a:cs typeface="Times New Roman" pitchFamily="18" charset="0"/>
              </a:rPr>
              <a:t>[</a:t>
            </a:r>
            <a:r>
              <a:rPr lang="es-ES" sz="1600" dirty="0" err="1" smtClean="0">
                <a:cs typeface="Times New Roman" pitchFamily="18" charset="0"/>
              </a:rPr>
              <a:t>Weiser</a:t>
            </a:r>
            <a:r>
              <a:rPr lang="es-ES" sz="1600" dirty="0" smtClean="0">
                <a:cs typeface="Times New Roman" pitchFamily="18" charset="0"/>
              </a:rPr>
              <a:t> 1991] </a:t>
            </a:r>
            <a:r>
              <a:rPr lang="en-US" sz="1600" dirty="0">
                <a:cs typeface="Times New Roman" pitchFamily="18" charset="0"/>
              </a:rPr>
              <a:t>Weiser, M</a:t>
            </a:r>
            <a:r>
              <a:rPr lang="en-US" sz="1600" dirty="0" smtClean="0">
                <a:cs typeface="Times New Roman" pitchFamily="18" charset="0"/>
              </a:rPr>
              <a:t>. </a:t>
            </a:r>
            <a:r>
              <a:rPr lang="en-US" sz="1600" dirty="0">
                <a:cs typeface="Times New Roman" pitchFamily="18" charset="0"/>
              </a:rPr>
              <a:t>The computer for the 21st century. </a:t>
            </a:r>
            <a:r>
              <a:rPr lang="en-US" sz="1600" dirty="0" smtClean="0">
                <a:cs typeface="Times New Roman" pitchFamily="18" charset="0"/>
              </a:rPr>
              <a:t>Scientific </a:t>
            </a:r>
            <a:r>
              <a:rPr lang="en-US" sz="1600" dirty="0">
                <a:cs typeface="Times New Roman" pitchFamily="18" charset="0"/>
              </a:rPr>
              <a:t>American, vol. 265(3</a:t>
            </a:r>
            <a:r>
              <a:rPr lang="en-US" sz="1600" dirty="0" smtClean="0">
                <a:cs typeface="Times New Roman" pitchFamily="18" charset="0"/>
              </a:rPr>
              <a:t>), </a:t>
            </a:r>
            <a:r>
              <a:rPr lang="en-US" sz="1600" dirty="0">
                <a:cs typeface="Times New Roman" pitchFamily="18" charset="0"/>
              </a:rPr>
              <a:t>1991</a:t>
            </a:r>
            <a:r>
              <a:rPr lang="en-US" sz="1600" dirty="0" smtClean="0">
                <a:cs typeface="Times New Roman" pitchFamily="18"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6251" y="692696"/>
            <a:ext cx="8905906" cy="1080120"/>
          </a:xfrm>
        </p:spPr>
        <p:txBody>
          <a:bodyPr/>
          <a:lstStyle/>
          <a:p>
            <a:r>
              <a:rPr lang="en-GB" sz="3200" dirty="0" smtClean="0"/>
              <a:t>Where does the great potential of ubiquitous systems come from?</a:t>
            </a:r>
            <a:endParaRPr lang="en-GB" sz="3200" dirty="0"/>
          </a:p>
        </p:txBody>
      </p:sp>
      <p:sp>
        <p:nvSpPr>
          <p:cNvPr id="3" name="2 Marcador de contenido"/>
          <p:cNvSpPr>
            <a:spLocks noGrp="1"/>
          </p:cNvSpPr>
          <p:nvPr>
            <p:ph idx="1"/>
          </p:nvPr>
        </p:nvSpPr>
        <p:spPr>
          <a:xfrm>
            <a:off x="488504" y="1858516"/>
            <a:ext cx="7344816" cy="2578596"/>
          </a:xfrm>
        </p:spPr>
        <p:txBody>
          <a:bodyPr/>
          <a:lstStyle/>
          <a:p>
            <a:r>
              <a:rPr lang="en-GB" sz="2000" dirty="0" smtClean="0"/>
              <a:t>Real time measurement and communication of physical phenomena, even in formerly inaccessible locations.</a:t>
            </a:r>
          </a:p>
          <a:p>
            <a:pPr lvl="1"/>
            <a:r>
              <a:rPr lang="en-GB" sz="2000" dirty="0" smtClean="0"/>
              <a:t>Huge amounts of information unveiled and available for its processing.</a:t>
            </a:r>
          </a:p>
          <a:p>
            <a:pPr lvl="1"/>
            <a:r>
              <a:rPr lang="en-GB" sz="2000" dirty="0" smtClean="0"/>
              <a:t>Enhanced response time (or prevention) of emergency situations.</a:t>
            </a:r>
          </a:p>
          <a:p>
            <a:pPr lvl="1"/>
            <a:r>
              <a:rPr lang="en-GB" sz="2000" dirty="0" smtClean="0"/>
              <a:t>Better quality of life, optimised industrial processes, safer cities and roads, more protected natural environments…</a:t>
            </a:r>
          </a:p>
        </p:txBody>
      </p:sp>
      <p:pic>
        <p:nvPicPr>
          <p:cNvPr id="1026" name="Picture 2" descr="C:\Users\Ana\AppData\Local\Microsoft\Windows\Temporary Internet Files\Content.IE5\KKC82KWB\MC900238059[1].wmf"/>
          <p:cNvPicPr>
            <a:picLocks noChangeAspect="1" noChangeArrowheads="1"/>
          </p:cNvPicPr>
          <p:nvPr/>
        </p:nvPicPr>
        <p:blipFill>
          <a:blip r:embed="rId2" cstate="print"/>
          <a:srcRect/>
          <a:stretch>
            <a:fillRect/>
          </a:stretch>
        </p:blipFill>
        <p:spPr bwMode="auto">
          <a:xfrm>
            <a:off x="7617296" y="1718644"/>
            <a:ext cx="2026467" cy="2358428"/>
          </a:xfrm>
          <a:prstGeom prst="rect">
            <a:avLst/>
          </a:prstGeom>
          <a:noFill/>
        </p:spPr>
      </p:pic>
      <p:pic>
        <p:nvPicPr>
          <p:cNvPr id="1028" name="Picture 4" descr="C:\Users\Ana\AppData\Local\Microsoft\Windows\Temporary Internet Files\Content.IE5\GVKTCCPC\MP900423034[1].jpg"/>
          <p:cNvPicPr>
            <a:picLocks noChangeAspect="1" noChangeArrowheads="1"/>
          </p:cNvPicPr>
          <p:nvPr/>
        </p:nvPicPr>
        <p:blipFill>
          <a:blip r:embed="rId3" cstate="print"/>
          <a:srcRect/>
          <a:stretch>
            <a:fillRect/>
          </a:stretch>
        </p:blipFill>
        <p:spPr bwMode="auto">
          <a:xfrm>
            <a:off x="1208584" y="5013176"/>
            <a:ext cx="1152128" cy="1152128"/>
          </a:xfrm>
          <a:prstGeom prst="rect">
            <a:avLst/>
          </a:prstGeom>
          <a:noFill/>
        </p:spPr>
      </p:pic>
      <p:grpSp>
        <p:nvGrpSpPr>
          <p:cNvPr id="14" name="13 Grupo"/>
          <p:cNvGrpSpPr/>
          <p:nvPr/>
        </p:nvGrpSpPr>
        <p:grpSpPr>
          <a:xfrm>
            <a:off x="7545288" y="4509120"/>
            <a:ext cx="1938967" cy="1659632"/>
            <a:chOff x="4160912" y="2971800"/>
            <a:chExt cx="1938967" cy="1659632"/>
          </a:xfrm>
        </p:grpSpPr>
        <p:pic>
          <p:nvPicPr>
            <p:cNvPr id="1029" name="Picture 5" descr="C:\Users\Ana\AppData\Local\Microsoft\Windows\Temporary Internet Files\Content.IE5\KKC82KWB\MC900304755[1].wmf"/>
            <p:cNvPicPr>
              <a:picLocks noChangeAspect="1" noChangeArrowheads="1"/>
            </p:cNvPicPr>
            <p:nvPr/>
          </p:nvPicPr>
          <p:blipFill>
            <a:blip r:embed="rId4" cstate="print"/>
            <a:srcRect/>
            <a:stretch>
              <a:fillRect/>
            </a:stretch>
          </p:blipFill>
          <p:spPr bwMode="auto">
            <a:xfrm>
              <a:off x="4631588" y="2971800"/>
              <a:ext cx="642823" cy="914400"/>
            </a:xfrm>
            <a:prstGeom prst="rect">
              <a:avLst/>
            </a:prstGeom>
            <a:noFill/>
          </p:spPr>
        </p:pic>
        <p:pic>
          <p:nvPicPr>
            <p:cNvPr id="8" name="Picture 5" descr="C:\Users\Ana\AppData\Local\Microsoft\Windows\Temporary Internet Files\Content.IE5\KKC82KWB\MC900304755[1].wmf"/>
            <p:cNvPicPr>
              <a:picLocks noChangeAspect="1" noChangeArrowheads="1"/>
            </p:cNvPicPr>
            <p:nvPr/>
          </p:nvPicPr>
          <p:blipFill>
            <a:blip r:embed="rId4" cstate="print"/>
            <a:srcRect/>
            <a:stretch>
              <a:fillRect/>
            </a:stretch>
          </p:blipFill>
          <p:spPr bwMode="auto">
            <a:xfrm>
              <a:off x="5457056" y="2971800"/>
              <a:ext cx="642823" cy="914400"/>
            </a:xfrm>
            <a:prstGeom prst="rect">
              <a:avLst/>
            </a:prstGeom>
            <a:noFill/>
          </p:spPr>
        </p:pic>
        <p:pic>
          <p:nvPicPr>
            <p:cNvPr id="9" name="Picture 5" descr="C:\Users\Ana\AppData\Local\Microsoft\Windows\Temporary Internet Files\Content.IE5\KKC82KWB\MC900304755[1].wmf"/>
            <p:cNvPicPr>
              <a:picLocks noChangeAspect="1" noChangeArrowheads="1"/>
            </p:cNvPicPr>
            <p:nvPr/>
          </p:nvPicPr>
          <p:blipFill>
            <a:blip r:embed="rId4" cstate="print"/>
            <a:srcRect/>
            <a:stretch>
              <a:fillRect/>
            </a:stretch>
          </p:blipFill>
          <p:spPr bwMode="auto">
            <a:xfrm>
              <a:off x="5169024" y="3429000"/>
              <a:ext cx="642823" cy="914400"/>
            </a:xfrm>
            <a:prstGeom prst="rect">
              <a:avLst/>
            </a:prstGeom>
            <a:noFill/>
          </p:spPr>
        </p:pic>
        <p:pic>
          <p:nvPicPr>
            <p:cNvPr id="10" name="Picture 5" descr="C:\Users\Ana\AppData\Local\Microsoft\Windows\Temporary Internet Files\Content.IE5\KKC82KWB\MC900304755[1].wmf"/>
            <p:cNvPicPr>
              <a:picLocks noChangeAspect="1" noChangeArrowheads="1"/>
            </p:cNvPicPr>
            <p:nvPr/>
          </p:nvPicPr>
          <p:blipFill>
            <a:blip r:embed="rId4" cstate="print"/>
            <a:srcRect/>
            <a:stretch>
              <a:fillRect/>
            </a:stretch>
          </p:blipFill>
          <p:spPr bwMode="auto">
            <a:xfrm>
              <a:off x="4160912" y="3140968"/>
              <a:ext cx="642823" cy="914400"/>
            </a:xfrm>
            <a:prstGeom prst="rect">
              <a:avLst/>
            </a:prstGeom>
            <a:noFill/>
          </p:spPr>
        </p:pic>
        <p:pic>
          <p:nvPicPr>
            <p:cNvPr id="11" name="Picture 5" descr="C:\Users\Ana\AppData\Local\Microsoft\Windows\Temporary Internet Files\Content.IE5\KKC82KWB\MC900304755[1].wmf"/>
            <p:cNvPicPr>
              <a:picLocks noChangeAspect="1" noChangeArrowheads="1"/>
            </p:cNvPicPr>
            <p:nvPr/>
          </p:nvPicPr>
          <p:blipFill>
            <a:blip r:embed="rId4" cstate="print"/>
            <a:srcRect/>
            <a:stretch>
              <a:fillRect/>
            </a:stretch>
          </p:blipFill>
          <p:spPr bwMode="auto">
            <a:xfrm>
              <a:off x="4631588" y="3717032"/>
              <a:ext cx="642823" cy="914400"/>
            </a:xfrm>
            <a:prstGeom prst="rect">
              <a:avLst/>
            </a:prstGeom>
            <a:noFill/>
          </p:spPr>
        </p:pic>
      </p:grpSp>
      <p:sp>
        <p:nvSpPr>
          <p:cNvPr id="12" name="2 Marcador de contenido"/>
          <p:cNvSpPr txBox="1">
            <a:spLocks/>
          </p:cNvSpPr>
          <p:nvPr/>
        </p:nvSpPr>
        <p:spPr bwMode="auto">
          <a:xfrm>
            <a:off x="3584848" y="4581128"/>
            <a:ext cx="4176464" cy="1656184"/>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000" b="0" i="0" u="none" strike="noStrike" kern="0" cap="none" spc="0" normalizeH="0" baseline="0" noProof="0" dirty="0" smtClean="0">
                <a:ln>
                  <a:noFill/>
                </a:ln>
                <a:solidFill>
                  <a:srgbClr val="125864"/>
                </a:solidFill>
                <a:effectLst/>
                <a:uLnTx/>
                <a:uFillTx/>
                <a:latin typeface="+mn-lt"/>
                <a:ea typeface="+mn-ea"/>
                <a:cs typeface="+mn-cs"/>
              </a:rPr>
              <a:t>Intelligence embedded in thousands (millions) of tiny nodes to offer services that are totally correlated with the reality</a:t>
            </a:r>
            <a:r>
              <a:rPr kumimoji="0" lang="en-GB" sz="2000" b="0" i="0" u="none" strike="noStrike" kern="0" cap="none" spc="0" normalizeH="0" noProof="0" dirty="0" smtClean="0">
                <a:ln>
                  <a:noFill/>
                </a:ln>
                <a:solidFill>
                  <a:srgbClr val="125864"/>
                </a:solidFill>
                <a:effectLst/>
                <a:uLnTx/>
                <a:uFillTx/>
                <a:latin typeface="+mn-lt"/>
                <a:ea typeface="+mn-ea"/>
                <a:cs typeface="+mn-cs"/>
              </a:rPr>
              <a:t> (Ambient Intelligence).</a:t>
            </a:r>
            <a:endParaRPr kumimoji="0" lang="en-GB" sz="2000" b="0" i="0" u="none" strike="noStrike" kern="0" cap="none" spc="0" normalizeH="0" baseline="0" noProof="0" dirty="0">
              <a:ln>
                <a:noFill/>
              </a:ln>
              <a:solidFill>
                <a:srgbClr val="125864"/>
              </a:solidFill>
              <a:effectLst/>
              <a:uLnTx/>
              <a:uFillTx/>
              <a:latin typeface="+mn-lt"/>
              <a:ea typeface="+mn-ea"/>
              <a:cs typeface="+mn-cs"/>
            </a:endParaRPr>
          </a:p>
        </p:txBody>
      </p:sp>
      <p:sp>
        <p:nvSpPr>
          <p:cNvPr id="13" name="2 Marcador de contenido"/>
          <p:cNvSpPr txBox="1">
            <a:spLocks/>
          </p:cNvSpPr>
          <p:nvPr/>
        </p:nvSpPr>
        <p:spPr bwMode="auto">
          <a:xfrm>
            <a:off x="488504" y="4581128"/>
            <a:ext cx="3024336" cy="576064"/>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000" b="0" i="0" u="none" strike="noStrike" kern="0" cap="none" spc="0" normalizeH="0" baseline="0" noProof="0" dirty="0" smtClean="0">
                <a:ln>
                  <a:noFill/>
                </a:ln>
                <a:solidFill>
                  <a:srgbClr val="125864"/>
                </a:solidFill>
                <a:effectLst/>
                <a:uLnTx/>
                <a:uFillTx/>
                <a:latin typeface="+mn-lt"/>
                <a:ea typeface="+mn-ea"/>
                <a:cs typeface="+mn-cs"/>
              </a:rPr>
              <a:t>Context awareness.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6"/>
                                        </p:tgtEl>
                                        <p:attrNameLst>
                                          <p:attrName>style.visibility</p:attrName>
                                        </p:attrNameLst>
                                      </p:cBhvr>
                                      <p:to>
                                        <p:strVal val="visible"/>
                                      </p:to>
                                    </p:set>
                                    <p:anim calcmode="lin" valueType="num">
                                      <p:cBhvr additive="base">
                                        <p:cTn id="23" dur="500" fill="hold"/>
                                        <p:tgtEl>
                                          <p:spTgt spid="1026"/>
                                        </p:tgtEl>
                                        <p:attrNameLst>
                                          <p:attrName>ppt_x</p:attrName>
                                        </p:attrNameLst>
                                      </p:cBhvr>
                                      <p:tavLst>
                                        <p:tav tm="0">
                                          <p:val>
                                            <p:strVal val="#ppt_x"/>
                                          </p:val>
                                        </p:tav>
                                        <p:tav tm="100000">
                                          <p:val>
                                            <p:strVal val="#ppt_x"/>
                                          </p:val>
                                        </p:tav>
                                      </p:tavLst>
                                    </p:anim>
                                    <p:anim calcmode="lin" valueType="num">
                                      <p:cBhvr additive="base">
                                        <p:cTn id="2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slide(fromBottom)">
                                      <p:cBhvr>
                                        <p:cTn id="29" dur="500"/>
                                        <p:tgtEl>
                                          <p:spTgt spid="13"/>
                                        </p:tgtEl>
                                      </p:cBhvr>
                                    </p:animEffect>
                                  </p:childTnLst>
                                </p:cTn>
                              </p:par>
                              <p:par>
                                <p:cTn id="30" presetID="12" presetClass="entr" presetSubtype="4" fill="hold" nodeType="withEffect">
                                  <p:stCondLst>
                                    <p:cond delay="0"/>
                                  </p:stCondLst>
                                  <p:childTnLst>
                                    <p:set>
                                      <p:cBhvr>
                                        <p:cTn id="31" dur="1" fill="hold">
                                          <p:stCondLst>
                                            <p:cond delay="0"/>
                                          </p:stCondLst>
                                        </p:cTn>
                                        <p:tgtEl>
                                          <p:spTgt spid="1028"/>
                                        </p:tgtEl>
                                        <p:attrNameLst>
                                          <p:attrName>style.visibility</p:attrName>
                                        </p:attrNameLst>
                                      </p:cBhvr>
                                      <p:to>
                                        <p:strVal val="visible"/>
                                      </p:to>
                                    </p:set>
                                    <p:animEffect transition="in" filter="slide(fromBottom)">
                                      <p:cBhvr>
                                        <p:cTn id="32" dur="500"/>
                                        <p:tgtEl>
                                          <p:spTgt spid="1028"/>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slide(fromBottom)">
                                      <p:cBhvr>
                                        <p:cTn id="37" dur="500"/>
                                        <p:tgtEl>
                                          <p:spTgt spid="12"/>
                                        </p:tgtEl>
                                      </p:cBhvr>
                                    </p:animEffect>
                                  </p:childTnLst>
                                </p:cTn>
                              </p:par>
                              <p:par>
                                <p:cTn id="38" presetID="12" presetClass="entr" presetSubtype="4"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slide(fromBottom)">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Application</a:t>
            </a:r>
            <a:r>
              <a:rPr lang="es-ES" dirty="0" smtClean="0"/>
              <a:t> </a:t>
            </a:r>
            <a:r>
              <a:rPr lang="es-ES" dirty="0" err="1" smtClean="0"/>
              <a:t>domains</a:t>
            </a:r>
            <a:endParaRPr lang="en-GB" dirty="0"/>
          </a:p>
        </p:txBody>
      </p:sp>
      <p:graphicFrame>
        <p:nvGraphicFramePr>
          <p:cNvPr id="4" name="3 Marcador de contenido"/>
          <p:cNvGraphicFramePr>
            <a:graphicFrameLocks noGrp="1"/>
          </p:cNvGraphicFramePr>
          <p:nvPr>
            <p:ph idx="1"/>
          </p:nvPr>
        </p:nvGraphicFramePr>
        <p:xfrm>
          <a:off x="414339" y="1639888"/>
          <a:ext cx="5330749" cy="4718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2 Marcador de contenido"/>
          <p:cNvSpPr txBox="1">
            <a:spLocks/>
          </p:cNvSpPr>
          <p:nvPr/>
        </p:nvSpPr>
        <p:spPr bwMode="auto">
          <a:xfrm>
            <a:off x="5385048" y="1772816"/>
            <a:ext cx="4250630" cy="2304256"/>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normAutofit fontScale="92500" lnSpcReduction="20000"/>
          </a:bodyPr>
          <a:lstStyle/>
          <a:p>
            <a:pPr marL="342900" indent="-342900">
              <a:buClr>
                <a:srgbClr val="798B1D"/>
              </a:buClr>
              <a:buFont typeface="Wingdings" pitchFamily="2" charset="2"/>
              <a:buChar char="q"/>
            </a:pPr>
            <a:r>
              <a:rPr kumimoji="0" lang="en-GB" sz="2400" b="0" i="0" u="none" strike="noStrike" kern="0" cap="none" spc="0" normalizeH="0" baseline="0" noProof="0" dirty="0" smtClean="0">
                <a:ln>
                  <a:noFill/>
                </a:ln>
                <a:solidFill>
                  <a:srgbClr val="125864"/>
                </a:solidFill>
                <a:effectLst/>
                <a:uLnTx/>
                <a:uFillTx/>
                <a:latin typeface="+mn-lt"/>
                <a:ea typeface="+mn-ea"/>
                <a:cs typeface="+mn-cs"/>
              </a:rPr>
              <a:t>This is just one of many possible classifications. </a:t>
            </a:r>
            <a:r>
              <a:rPr lang="en-US" b="0" kern="0" dirty="0" smtClean="0">
                <a:solidFill>
                  <a:srgbClr val="125864"/>
                </a:solidFill>
                <a:latin typeface="+mn-lt"/>
              </a:rPr>
              <a:t>The possible examples are countless.</a:t>
            </a:r>
          </a:p>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They are not isolated from one another: an application may contribute to more than one domain.</a:t>
            </a:r>
          </a:p>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endParaRPr kumimoji="0" lang="en-GB" sz="2400" b="0" i="0" u="none" strike="noStrike" kern="0" cap="none" spc="0" normalizeH="0" baseline="0" noProof="0" dirty="0" smtClean="0">
              <a:ln>
                <a:noFill/>
              </a:ln>
              <a:solidFill>
                <a:srgbClr val="125864"/>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Applications and services</a:t>
            </a:r>
            <a:endParaRPr lang="en-GB" dirty="0"/>
          </a:p>
        </p:txBody>
      </p:sp>
      <p:sp>
        <p:nvSpPr>
          <p:cNvPr id="3" name="2 Marcador de contenido"/>
          <p:cNvSpPr>
            <a:spLocks noGrp="1"/>
          </p:cNvSpPr>
          <p:nvPr>
            <p:ph idx="1"/>
          </p:nvPr>
        </p:nvSpPr>
        <p:spPr>
          <a:xfrm>
            <a:off x="414338" y="1639888"/>
            <a:ext cx="5762798" cy="4718070"/>
          </a:xfrm>
        </p:spPr>
        <p:txBody>
          <a:bodyPr>
            <a:normAutofit lnSpcReduction="10000"/>
          </a:bodyPr>
          <a:lstStyle/>
          <a:p>
            <a:r>
              <a:rPr lang="en-GB" dirty="0" smtClean="0"/>
              <a:t>Application: a </a:t>
            </a:r>
            <a:r>
              <a:rPr lang="en-GB" dirty="0"/>
              <a:t>whole system/ framework/ </a:t>
            </a:r>
            <a:r>
              <a:rPr lang="en-GB" dirty="0" smtClean="0"/>
              <a:t>tool that </a:t>
            </a:r>
            <a:r>
              <a:rPr lang="en-GB" dirty="0"/>
              <a:t>supports one or more of the </a:t>
            </a:r>
            <a:r>
              <a:rPr lang="en-GB" dirty="0" smtClean="0"/>
              <a:t>previous domains.</a:t>
            </a:r>
          </a:p>
          <a:p>
            <a:pPr lvl="1"/>
            <a:r>
              <a:rPr lang="en-GB" dirty="0" smtClean="0"/>
              <a:t>Applications and domains that are very different in purpose may pose quite similar requirements to services.</a:t>
            </a:r>
          </a:p>
          <a:p>
            <a:r>
              <a:rPr lang="en-GB" dirty="0" smtClean="0"/>
              <a:t>The services cater </a:t>
            </a:r>
            <a:r>
              <a:rPr lang="en-GB" dirty="0"/>
              <a:t>for </a:t>
            </a:r>
            <a:r>
              <a:rPr lang="en-GB" dirty="0" smtClean="0"/>
              <a:t>specific functionalities / needs </a:t>
            </a:r>
            <a:r>
              <a:rPr lang="en-GB" dirty="0"/>
              <a:t>of the </a:t>
            </a:r>
            <a:r>
              <a:rPr lang="en-GB" dirty="0" smtClean="0"/>
              <a:t>intra / inter-domain </a:t>
            </a:r>
            <a:r>
              <a:rPr lang="en-GB" dirty="0"/>
              <a:t>level</a:t>
            </a:r>
            <a:r>
              <a:rPr lang="en-GB" dirty="0" smtClean="0"/>
              <a:t>.</a:t>
            </a:r>
          </a:p>
          <a:p>
            <a:pPr lvl="1"/>
            <a:r>
              <a:rPr lang="en-GB" dirty="0" smtClean="0"/>
              <a:t>Target tracking, measurement of environmental parameters, query services, alarm generation.</a:t>
            </a:r>
          </a:p>
        </p:txBody>
      </p:sp>
      <p:pic>
        <p:nvPicPr>
          <p:cNvPr id="2050" name="Picture 2" descr="C:\Users\Ana\AppData\Local\Microsoft\Windows\Temporary Internet Files\Content.IE5\2OJ18532\MC900238068[1].wmf"/>
          <p:cNvPicPr>
            <a:picLocks noChangeAspect="1" noChangeArrowheads="1"/>
          </p:cNvPicPr>
          <p:nvPr/>
        </p:nvPicPr>
        <p:blipFill>
          <a:blip r:embed="rId2" cstate="print"/>
          <a:srcRect/>
          <a:stretch>
            <a:fillRect/>
          </a:stretch>
        </p:blipFill>
        <p:spPr bwMode="auto">
          <a:xfrm>
            <a:off x="5817095" y="1916832"/>
            <a:ext cx="3787305" cy="28803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magen" descr="redes.PNG"/>
          <p:cNvPicPr>
            <a:picLocks noChangeAspect="1"/>
          </p:cNvPicPr>
          <p:nvPr/>
        </p:nvPicPr>
        <p:blipFill>
          <a:blip r:embed="rId2" cstate="print"/>
          <a:stretch>
            <a:fillRect/>
          </a:stretch>
        </p:blipFill>
        <p:spPr>
          <a:xfrm>
            <a:off x="0" y="1785926"/>
            <a:ext cx="5167314" cy="3634155"/>
          </a:xfrm>
          <a:prstGeom prst="rect">
            <a:avLst/>
          </a:prstGeom>
        </p:spPr>
      </p:pic>
      <p:sp>
        <p:nvSpPr>
          <p:cNvPr id="2" name="1 Título"/>
          <p:cNvSpPr>
            <a:spLocks noGrp="1"/>
          </p:cNvSpPr>
          <p:nvPr>
            <p:ph type="title"/>
          </p:nvPr>
        </p:nvSpPr>
        <p:spPr/>
        <p:txBody>
          <a:bodyPr/>
          <a:lstStyle/>
          <a:p>
            <a:r>
              <a:rPr lang="en-GB" dirty="0" smtClean="0"/>
              <a:t>Simplified architecture of a </a:t>
            </a:r>
            <a:r>
              <a:rPr lang="en-GB" dirty="0" err="1" smtClean="0"/>
              <a:t>WSN</a:t>
            </a:r>
            <a:r>
              <a:rPr lang="en-GB" dirty="0" smtClean="0"/>
              <a:t> system</a:t>
            </a:r>
            <a:endParaRPr lang="en-GB" dirty="0"/>
          </a:p>
        </p:txBody>
      </p:sp>
      <p:sp>
        <p:nvSpPr>
          <p:cNvPr id="4" name="2 Marcador de contenido"/>
          <p:cNvSpPr txBox="1">
            <a:spLocks/>
          </p:cNvSpPr>
          <p:nvPr/>
        </p:nvSpPr>
        <p:spPr bwMode="auto">
          <a:xfrm>
            <a:off x="4953000" y="1556792"/>
            <a:ext cx="4652994" cy="4953566"/>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normAutofit fontScale="92500" lnSpcReduction="20000"/>
          </a:bodyPr>
          <a:lstStyle/>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The </a:t>
            </a:r>
            <a:r>
              <a:rPr kumimoji="0" lang="en-GB" sz="2400" b="0" i="0" u="none" strike="noStrike" kern="0" cap="none" spc="0" normalizeH="0" baseline="0" noProof="0" dirty="0" err="1" smtClean="0">
                <a:ln>
                  <a:noFill/>
                </a:ln>
                <a:solidFill>
                  <a:srgbClr val="125864"/>
                </a:solidFill>
                <a:effectLst/>
                <a:uLnTx/>
                <a:uFillTx/>
                <a:latin typeface="+mn-lt"/>
                <a:ea typeface="+mn-ea"/>
                <a:cs typeface="+mn-cs"/>
              </a:rPr>
              <a:t>WSN</a:t>
            </a:r>
            <a:r>
              <a:rPr kumimoji="0" lang="en-GB" sz="2400" b="0" i="0" u="none" strike="noStrike" kern="0" cap="none" spc="0" normalizeH="0" baseline="0" noProof="0" dirty="0" smtClean="0">
                <a:ln>
                  <a:noFill/>
                </a:ln>
                <a:solidFill>
                  <a:srgbClr val="125864"/>
                </a:solidFill>
                <a:effectLst/>
                <a:uLnTx/>
                <a:uFillTx/>
                <a:latin typeface="+mn-lt"/>
                <a:ea typeface="+mn-ea"/>
                <a:cs typeface="+mn-cs"/>
              </a:rPr>
              <a:t> itself may be accessed using services (abstractions) that imitate databases, web services, etc.</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200" b="0" i="0" u="none" strike="noStrike" kern="0" cap="none" spc="0" normalizeH="0" baseline="0" noProof="0" dirty="0" smtClean="0">
                <a:ln>
                  <a:noFill/>
                </a:ln>
                <a:solidFill>
                  <a:srgbClr val="125864"/>
                </a:solidFill>
                <a:effectLst/>
                <a:uLnTx/>
                <a:uFillTx/>
                <a:latin typeface="+mn-lt"/>
                <a:ea typeface="+mn-ea"/>
                <a:cs typeface="+mn-cs"/>
              </a:rPr>
              <a:t>“intelligent middleware will allow the creation of a dynamic map of the real/physical world within the digital / virtual space”</a:t>
            </a:r>
            <a:br>
              <a:rPr kumimoji="0" lang="en-GB" sz="2200" b="0" i="0" u="none" strike="noStrike" kern="0" cap="none" spc="0" normalizeH="0" baseline="0" noProof="0" dirty="0" smtClean="0">
                <a:ln>
                  <a:noFill/>
                </a:ln>
                <a:solidFill>
                  <a:srgbClr val="125864"/>
                </a:solidFill>
                <a:effectLst/>
                <a:uLnTx/>
                <a:uFillTx/>
                <a:latin typeface="+mn-lt"/>
                <a:ea typeface="+mn-ea"/>
                <a:cs typeface="+mn-cs"/>
              </a:rPr>
            </a:br>
            <a:r>
              <a:rPr kumimoji="0" lang="en-GB" sz="2200" b="0" i="0" u="none" strike="noStrike" kern="0" cap="none" spc="0" normalizeH="0" baseline="0" noProof="0" dirty="0" smtClean="0">
                <a:ln>
                  <a:noFill/>
                </a:ln>
                <a:solidFill>
                  <a:srgbClr val="125864"/>
                </a:solidFill>
                <a:effectLst/>
                <a:uLnTx/>
                <a:uFillTx/>
                <a:latin typeface="+mn-lt"/>
                <a:ea typeface="+mn-ea"/>
                <a:cs typeface="+mn-cs"/>
              </a:rPr>
              <a:t>[</a:t>
            </a:r>
            <a:r>
              <a:rPr kumimoji="0" lang="en-GB" sz="2200" b="0" i="0" u="none" strike="noStrike" kern="0" cap="none" spc="0" normalizeH="0" baseline="0" noProof="0" dirty="0" err="1" smtClean="0">
                <a:ln>
                  <a:noFill/>
                </a:ln>
                <a:solidFill>
                  <a:srgbClr val="125864"/>
                </a:solidFill>
                <a:effectLst/>
                <a:uLnTx/>
                <a:uFillTx/>
                <a:latin typeface="+mn-lt"/>
                <a:ea typeface="+mn-ea"/>
                <a:cs typeface="+mn-cs"/>
              </a:rPr>
              <a:t>CERP-IoT</a:t>
            </a:r>
            <a:r>
              <a:rPr kumimoji="0" lang="en-GB" sz="2200" b="0" i="0" u="none" strike="noStrike" kern="0" cap="none" spc="0" normalizeH="0" baseline="0" noProof="0" dirty="0" smtClean="0">
                <a:ln>
                  <a:noFill/>
                </a:ln>
                <a:solidFill>
                  <a:srgbClr val="125864"/>
                </a:solidFill>
                <a:effectLst/>
                <a:uLnTx/>
                <a:uFillTx/>
                <a:latin typeface="+mn-lt"/>
                <a:ea typeface="+mn-ea"/>
                <a:cs typeface="+mn-cs"/>
              </a:rPr>
              <a:t> 2010]</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endParaRPr kumimoji="0" lang="en-GB" sz="2400" b="0" i="0" u="none" strike="noStrike" kern="0" cap="none" spc="0" normalizeH="0" baseline="0" noProof="0" dirty="0" smtClean="0">
              <a:ln>
                <a:noFill/>
              </a:ln>
              <a:solidFill>
                <a:srgbClr val="125864"/>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“In the long term, the borders between </a:t>
            </a:r>
            <a:r>
              <a:rPr kumimoji="0" lang="en-GB" sz="2400" b="0" i="0" u="none" strike="noStrike" kern="0" cap="none" spc="0" normalizeH="0" baseline="0" noProof="0" dirty="0" err="1" smtClean="0">
                <a:ln>
                  <a:noFill/>
                </a:ln>
                <a:solidFill>
                  <a:srgbClr val="125864"/>
                </a:solidFill>
                <a:effectLst/>
                <a:uLnTx/>
                <a:uFillTx/>
                <a:latin typeface="+mn-lt"/>
                <a:ea typeface="+mn-ea"/>
                <a:cs typeface="+mn-cs"/>
              </a:rPr>
              <a:t>IoT</a:t>
            </a:r>
            <a:r>
              <a:rPr kumimoji="0" lang="en-GB" sz="2400" b="0" i="0" u="none" strike="noStrike" kern="0" cap="none" spc="0" normalizeH="0" baseline="0" noProof="0" dirty="0" smtClean="0">
                <a:ln>
                  <a:noFill/>
                </a:ln>
                <a:solidFill>
                  <a:srgbClr val="125864"/>
                </a:solidFill>
                <a:effectLst/>
                <a:uLnTx/>
                <a:uFillTx/>
                <a:latin typeface="+mn-lt"/>
                <a:ea typeface="+mn-ea"/>
                <a:cs typeface="+mn-cs"/>
              </a:rPr>
              <a:t> and classic telecommunication networks will blur: a situation-aware service environment will be pervasively exploited (crossing different domains).” </a:t>
            </a:r>
            <a:br>
              <a:rPr kumimoji="0" lang="en-GB" sz="2400" b="0" i="0" u="none" strike="noStrike" kern="0" cap="none" spc="0" normalizeH="0" baseline="0" noProof="0" dirty="0" smtClean="0">
                <a:ln>
                  <a:noFill/>
                </a:ln>
                <a:solidFill>
                  <a:srgbClr val="125864"/>
                </a:solidFill>
                <a:effectLst/>
                <a:uLnTx/>
                <a:uFillTx/>
                <a:latin typeface="+mn-lt"/>
                <a:ea typeface="+mn-ea"/>
                <a:cs typeface="+mn-cs"/>
              </a:rPr>
            </a:br>
            <a:r>
              <a:rPr kumimoji="0" lang="en-GB" sz="2400" b="0" i="0" u="none" strike="noStrike" kern="0" cap="none" spc="0" normalizeH="0" baseline="0" noProof="0" dirty="0" smtClean="0">
                <a:ln>
                  <a:noFill/>
                </a:ln>
                <a:solidFill>
                  <a:srgbClr val="125864"/>
                </a:solidFill>
                <a:effectLst/>
                <a:uLnTx/>
                <a:uFillTx/>
                <a:latin typeface="+mn-lt"/>
                <a:ea typeface="+mn-ea"/>
                <a:cs typeface="+mn-cs"/>
              </a:rPr>
              <a:t>[</a:t>
            </a:r>
            <a:r>
              <a:rPr kumimoji="0" lang="en-GB" sz="2400" b="0" i="0" u="none" strike="noStrike" kern="0" cap="none" spc="0" normalizeH="0" baseline="0" noProof="0" dirty="0" err="1" smtClean="0">
                <a:ln>
                  <a:noFill/>
                </a:ln>
                <a:solidFill>
                  <a:srgbClr val="125864"/>
                </a:solidFill>
                <a:effectLst/>
                <a:uLnTx/>
                <a:uFillTx/>
                <a:latin typeface="+mn-lt"/>
                <a:ea typeface="+mn-ea"/>
                <a:cs typeface="+mn-cs"/>
              </a:rPr>
              <a:t>CERP-IoT</a:t>
            </a:r>
            <a:r>
              <a:rPr kumimoji="0" lang="en-GB" sz="2400" b="0" i="0" u="none" strike="noStrike" kern="0" cap="none" spc="0" normalizeH="0" baseline="0" noProof="0" dirty="0" smtClean="0">
                <a:ln>
                  <a:noFill/>
                </a:ln>
                <a:solidFill>
                  <a:srgbClr val="125864"/>
                </a:solidFill>
                <a:effectLst/>
                <a:uLnTx/>
                <a:uFillTx/>
                <a:latin typeface="+mn-lt"/>
                <a:ea typeface="+mn-ea"/>
                <a:cs typeface="+mn-cs"/>
              </a:rPr>
              <a:t> 2010]</a:t>
            </a:r>
            <a:endParaRPr kumimoji="0" lang="en-GB" sz="2400" b="0" i="0" u="none" strike="noStrike" kern="0" cap="none" spc="0" normalizeH="0" baseline="0" noProof="0" dirty="0">
              <a:ln>
                <a:noFill/>
              </a:ln>
              <a:solidFill>
                <a:srgbClr val="125864"/>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left)">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wipe(left)">
                                      <p:cBhvr>
                                        <p:cTn id="1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Context awareness</a:t>
            </a:r>
            <a:endParaRPr lang="en-GB" dirty="0"/>
          </a:p>
        </p:txBody>
      </p:sp>
      <p:pic>
        <p:nvPicPr>
          <p:cNvPr id="4098" name="Picture 2"/>
          <p:cNvPicPr>
            <a:picLocks noChangeAspect="1" noChangeArrowheads="1"/>
          </p:cNvPicPr>
          <p:nvPr/>
        </p:nvPicPr>
        <p:blipFill>
          <a:blip r:embed="rId2" cstate="print"/>
          <a:srcRect/>
          <a:stretch>
            <a:fillRect/>
          </a:stretch>
        </p:blipFill>
        <p:spPr bwMode="auto">
          <a:xfrm>
            <a:off x="7473280" y="1070992"/>
            <a:ext cx="2052059" cy="3078088"/>
          </a:xfrm>
          <a:prstGeom prst="rect">
            <a:avLst/>
          </a:prstGeom>
          <a:noFill/>
          <a:ln w="9525">
            <a:noFill/>
            <a:miter lim="800000"/>
            <a:headEnd/>
            <a:tailEnd/>
          </a:ln>
        </p:spPr>
      </p:pic>
      <p:sp>
        <p:nvSpPr>
          <p:cNvPr id="5" name="2 Marcador de contenido"/>
          <p:cNvSpPr txBox="1">
            <a:spLocks/>
          </p:cNvSpPr>
          <p:nvPr/>
        </p:nvSpPr>
        <p:spPr bwMode="auto">
          <a:xfrm>
            <a:off x="306232" y="4437112"/>
            <a:ext cx="9039256" cy="2016224"/>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normAutofit fontScale="92500" lnSpcReduction="10000"/>
          </a:bodyPr>
          <a:lstStyle/>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Types of context:</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User context: biometrics, attention, posture, …</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Social context: surrounding people, type of group, link to other people, …</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Environmental context: location, position, time, condition, energy, physical data, …</a:t>
            </a:r>
          </a:p>
        </p:txBody>
      </p:sp>
      <p:sp>
        <p:nvSpPr>
          <p:cNvPr id="6" name="5 CuadroTexto"/>
          <p:cNvSpPr txBox="1"/>
          <p:nvPr/>
        </p:nvSpPr>
        <p:spPr>
          <a:xfrm>
            <a:off x="488504" y="1412776"/>
            <a:ext cx="6768752" cy="2880320"/>
          </a:xfrm>
          <a:prstGeom prst="rect">
            <a:avLst/>
          </a:prstGeom>
          <a:noFill/>
        </p:spPr>
        <p:txBody>
          <a:bodyPr wrap="square" rtlCol="0">
            <a:noAutofit/>
          </a:bodyPr>
          <a:lstStyle/>
          <a:p>
            <a:r>
              <a:rPr lang="en-GB" sz="2200" i="1" dirty="0" smtClean="0">
                <a:solidFill>
                  <a:srgbClr val="125864"/>
                </a:solidFill>
              </a:rPr>
              <a:t>“Little is more basic to human perception than physical juxtaposition, and so ubiquitous computers must know where they are. (Today's computers, in contrast, have no idea of their location and surroundings.) If a computer knows merely what room it is in, it can adapt its </a:t>
            </a:r>
            <a:r>
              <a:rPr lang="en-GB" sz="2200" i="1" dirty="0" err="1" smtClean="0">
                <a:solidFill>
                  <a:srgbClr val="125864"/>
                </a:solidFill>
              </a:rPr>
              <a:t>behavior</a:t>
            </a:r>
            <a:r>
              <a:rPr lang="en-GB" sz="2200" i="1" dirty="0" smtClean="0">
                <a:solidFill>
                  <a:srgbClr val="125864"/>
                </a:solidFill>
              </a:rPr>
              <a:t> in significant ways without requiring even a hint of artificial intelligence.”</a:t>
            </a:r>
            <a:br>
              <a:rPr lang="en-GB" sz="2200" i="1" dirty="0" smtClean="0">
                <a:solidFill>
                  <a:srgbClr val="125864"/>
                </a:solidFill>
              </a:rPr>
            </a:br>
            <a:r>
              <a:rPr lang="en-GB" sz="2200" i="1" dirty="0" smtClean="0">
                <a:solidFill>
                  <a:srgbClr val="125864"/>
                </a:solidFill>
              </a:rPr>
              <a:t>[Weiser 1991]</a:t>
            </a:r>
          </a:p>
          <a:p>
            <a:endParaRPr lang="en-GB" sz="2200" dirty="0">
              <a:solidFill>
                <a:srgbClr val="125864"/>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wipe(left)">
                                      <p:cBhvr>
                                        <p:cTn id="10" dur="500"/>
                                        <p:tgtEl>
                                          <p:spTgt spid="409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6251" y="620688"/>
            <a:ext cx="8905906" cy="725487"/>
          </a:xfrm>
        </p:spPr>
        <p:txBody>
          <a:bodyPr/>
          <a:lstStyle/>
          <a:p>
            <a:r>
              <a:rPr lang="en-GB" sz="3200" dirty="0" smtClean="0"/>
              <a:t>Factors facilitating / hindering a wide adoption of </a:t>
            </a:r>
            <a:r>
              <a:rPr lang="en-GB" sz="3200" dirty="0" err="1" smtClean="0"/>
              <a:t>WSN</a:t>
            </a:r>
            <a:r>
              <a:rPr lang="en-GB" sz="3200" dirty="0" smtClean="0"/>
              <a:t> / </a:t>
            </a:r>
            <a:r>
              <a:rPr lang="en-GB" sz="3200" dirty="0" err="1" smtClean="0"/>
              <a:t>IoT</a:t>
            </a:r>
            <a:r>
              <a:rPr lang="en-GB" sz="3200" dirty="0" smtClean="0"/>
              <a:t> applications</a:t>
            </a:r>
            <a:endParaRPr lang="en-GB" sz="3200" dirty="0"/>
          </a:p>
        </p:txBody>
      </p:sp>
      <p:graphicFrame>
        <p:nvGraphicFramePr>
          <p:cNvPr id="5" name="4 Marcador de contenido"/>
          <p:cNvGraphicFramePr>
            <a:graphicFrameLocks noGrp="1"/>
          </p:cNvGraphicFramePr>
          <p:nvPr>
            <p:ph idx="1"/>
          </p:nvPr>
        </p:nvGraphicFramePr>
        <p:xfrm>
          <a:off x="414338" y="1735286"/>
          <a:ext cx="9039225" cy="4718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graphicEl>
                                              <a:dgm id="{63BCAE55-10E4-44A2-B3A6-82A90C4A8DF3}"/>
                                            </p:graphicEl>
                                          </p:spTgt>
                                        </p:tgtEl>
                                        <p:attrNameLst>
                                          <p:attrName>style.visibility</p:attrName>
                                        </p:attrNameLst>
                                      </p:cBhvr>
                                      <p:to>
                                        <p:strVal val="visible"/>
                                      </p:to>
                                    </p:set>
                                    <p:animEffect transition="in" filter="blinds(horizontal)">
                                      <p:cBhvr>
                                        <p:cTn id="7" dur="500"/>
                                        <p:tgtEl>
                                          <p:spTgt spid="5">
                                            <p:graphicEl>
                                              <a:dgm id="{63BCAE55-10E4-44A2-B3A6-82A90C4A8DF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graphicEl>
                                              <a:dgm id="{1D9AB9B1-D35E-45B1-97D7-4CD1E27D3FCC}"/>
                                            </p:graphicEl>
                                          </p:spTgt>
                                        </p:tgtEl>
                                        <p:attrNameLst>
                                          <p:attrName>style.visibility</p:attrName>
                                        </p:attrNameLst>
                                      </p:cBhvr>
                                      <p:to>
                                        <p:strVal val="visible"/>
                                      </p:to>
                                    </p:set>
                                    <p:animEffect transition="in" filter="blinds(horizontal)">
                                      <p:cBhvr>
                                        <p:cTn id="12" dur="500"/>
                                        <p:tgtEl>
                                          <p:spTgt spid="5">
                                            <p:graphicEl>
                                              <a:dgm id="{1D9AB9B1-D35E-45B1-97D7-4CD1E27D3FCC}"/>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graphicEl>
                                              <a:dgm id="{73EA818B-C516-4CD7-BF8E-781C1DFA4DAD}"/>
                                            </p:graphicEl>
                                          </p:spTgt>
                                        </p:tgtEl>
                                        <p:attrNameLst>
                                          <p:attrName>style.visibility</p:attrName>
                                        </p:attrNameLst>
                                      </p:cBhvr>
                                      <p:to>
                                        <p:strVal val="visible"/>
                                      </p:to>
                                    </p:set>
                                    <p:animEffect transition="in" filter="blinds(horizontal)">
                                      <p:cBhvr>
                                        <p:cTn id="17" dur="500"/>
                                        <p:tgtEl>
                                          <p:spTgt spid="5">
                                            <p:graphicEl>
                                              <a:dgm id="{73EA818B-C516-4CD7-BF8E-781C1DFA4DAD}"/>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graphicEl>
                                              <a:dgm id="{5EABD2BA-3568-412C-9860-B625F26BF011}"/>
                                            </p:graphicEl>
                                          </p:spTgt>
                                        </p:tgtEl>
                                        <p:attrNameLst>
                                          <p:attrName>style.visibility</p:attrName>
                                        </p:attrNameLst>
                                      </p:cBhvr>
                                      <p:to>
                                        <p:strVal val="visible"/>
                                      </p:to>
                                    </p:set>
                                    <p:animEffect transition="in" filter="blinds(horizontal)">
                                      <p:cBhvr>
                                        <p:cTn id="22" dur="500"/>
                                        <p:tgtEl>
                                          <p:spTgt spid="5">
                                            <p:graphicEl>
                                              <a:dgm id="{5EABD2BA-3568-412C-9860-B625F26BF01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n-GB" smtClean="0"/>
              <a:t>Human – Computer Interface</a:t>
            </a:r>
            <a:endParaRPr lang="en-GB" dirty="0"/>
          </a:p>
        </p:txBody>
      </p:sp>
      <p:sp>
        <p:nvSpPr>
          <p:cNvPr id="5" name="4 Marcador de contenido"/>
          <p:cNvSpPr>
            <a:spLocks noGrp="1"/>
          </p:cNvSpPr>
          <p:nvPr>
            <p:ph idx="1"/>
          </p:nvPr>
        </p:nvSpPr>
        <p:spPr>
          <a:xfrm>
            <a:off x="414338" y="4869160"/>
            <a:ext cx="9039256" cy="792088"/>
          </a:xfrm>
        </p:spPr>
        <p:txBody>
          <a:bodyPr/>
          <a:lstStyle/>
          <a:p>
            <a:r>
              <a:rPr lang="en-GB" dirty="0" smtClean="0"/>
              <a:t>Discuss in </a:t>
            </a:r>
            <a:r>
              <a:rPr lang="en-GB" altLang="zh-CN" b="1" kern="1200" dirty="0">
                <a:solidFill>
                  <a:srgbClr val="879B21"/>
                </a:solidFill>
                <a:ea typeface="宋体" pitchFamily="2" charset="-122"/>
              </a:rPr>
              <a:t>class: </a:t>
            </a:r>
            <a:r>
              <a:rPr lang="en-GB" altLang="zh-CN" dirty="0"/>
              <a:t>Is this </a:t>
            </a:r>
            <a:r>
              <a:rPr lang="en-GB" dirty="0"/>
              <a:t>still </a:t>
            </a:r>
            <a:r>
              <a:rPr lang="en-GB" dirty="0" smtClean="0"/>
              <a:t>valid, 20 years after?</a:t>
            </a:r>
          </a:p>
          <a:p>
            <a:endParaRPr lang="en-GB" dirty="0"/>
          </a:p>
        </p:txBody>
      </p:sp>
      <p:pic>
        <p:nvPicPr>
          <p:cNvPr id="5125" name="Picture 5" descr="C:\Users\Ana\AppData\Local\Microsoft\Windows\Temporary Internet Files\Content.IE5\KKC82KWB\MC900304517[1].wmf"/>
          <p:cNvPicPr>
            <a:picLocks noChangeAspect="1" noChangeArrowheads="1"/>
          </p:cNvPicPr>
          <p:nvPr/>
        </p:nvPicPr>
        <p:blipFill>
          <a:blip r:embed="rId2" cstate="print"/>
          <a:srcRect/>
          <a:stretch>
            <a:fillRect/>
          </a:stretch>
        </p:blipFill>
        <p:spPr bwMode="auto">
          <a:xfrm>
            <a:off x="6825208" y="2017166"/>
            <a:ext cx="2670940" cy="2059906"/>
          </a:xfrm>
          <a:prstGeom prst="rect">
            <a:avLst/>
          </a:prstGeom>
          <a:noFill/>
        </p:spPr>
      </p:pic>
      <p:sp>
        <p:nvSpPr>
          <p:cNvPr id="10" name="9 CuadroTexto"/>
          <p:cNvSpPr txBox="1"/>
          <p:nvPr/>
        </p:nvSpPr>
        <p:spPr>
          <a:xfrm>
            <a:off x="488504" y="1844824"/>
            <a:ext cx="6120680" cy="2592288"/>
          </a:xfrm>
          <a:prstGeom prst="rect">
            <a:avLst/>
          </a:prstGeom>
          <a:noFill/>
        </p:spPr>
        <p:txBody>
          <a:bodyPr wrap="square" rtlCol="0">
            <a:noAutofit/>
          </a:bodyPr>
          <a:lstStyle/>
          <a:p>
            <a:r>
              <a:rPr lang="en-US" sz="2200" i="1" dirty="0" smtClean="0">
                <a:solidFill>
                  <a:srgbClr val="125864"/>
                </a:solidFill>
              </a:rPr>
              <a:t>“It [the computer] is approachable only through complex jargon that has nothing to do with the tasks for which people actually use computers. The state of the art is perhaps analogous to the period when scribes had to know as much about making ink or baking clay as they did about writing.” </a:t>
            </a:r>
            <a:br>
              <a:rPr lang="en-US" sz="2200" i="1" dirty="0" smtClean="0">
                <a:solidFill>
                  <a:srgbClr val="125864"/>
                </a:solidFill>
              </a:rPr>
            </a:br>
            <a:r>
              <a:rPr lang="en-US" sz="2200" i="1" dirty="0" smtClean="0">
                <a:solidFill>
                  <a:srgbClr val="125864"/>
                </a:solidFill>
              </a:rPr>
              <a:t>[Weiser 1991]</a:t>
            </a:r>
            <a:endParaRPr lang="en-GB" sz="2200" dirty="0">
              <a:solidFill>
                <a:srgbClr val="125864"/>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8" fill="hold" nodeType="withEffect">
                                  <p:stCondLst>
                                    <p:cond delay="0"/>
                                  </p:stCondLst>
                                  <p:childTnLst>
                                    <p:set>
                                      <p:cBhvr>
                                        <p:cTn id="9" dur="1" fill="hold">
                                          <p:stCondLst>
                                            <p:cond delay="0"/>
                                          </p:stCondLst>
                                        </p:cTn>
                                        <p:tgtEl>
                                          <p:spTgt spid="5125"/>
                                        </p:tgtEl>
                                        <p:attrNameLst>
                                          <p:attrName>style.visibility</p:attrName>
                                        </p:attrNameLst>
                                      </p:cBhvr>
                                      <p:to>
                                        <p:strVal val="visible"/>
                                      </p:to>
                                    </p:set>
                                    <p:animEffect transition="in" filter="wipe(left)">
                                      <p:cBhvr>
                                        <p:cTn id="10" dur="500"/>
                                        <p:tgtEl>
                                          <p:spTgt spid="512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additive="base">
                                        <p:cTn id="1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Human – Computer Interface</a:t>
            </a:r>
            <a:endParaRPr lang="en-GB" dirty="0"/>
          </a:p>
        </p:txBody>
      </p:sp>
      <p:sp>
        <p:nvSpPr>
          <p:cNvPr id="3" name="2 Marcador de contenido"/>
          <p:cNvSpPr>
            <a:spLocks noGrp="1"/>
          </p:cNvSpPr>
          <p:nvPr>
            <p:ph idx="1"/>
          </p:nvPr>
        </p:nvSpPr>
        <p:spPr>
          <a:xfrm>
            <a:off x="414338" y="1639888"/>
            <a:ext cx="6410870" cy="2221160"/>
          </a:xfrm>
        </p:spPr>
        <p:txBody>
          <a:bodyPr/>
          <a:lstStyle/>
          <a:p>
            <a:r>
              <a:rPr lang="en-GB" dirty="0" smtClean="0"/>
              <a:t>The ideal case: a completely natural interaction</a:t>
            </a:r>
            <a:br>
              <a:rPr lang="en-GB" dirty="0" smtClean="0"/>
            </a:br>
            <a:r>
              <a:rPr lang="en-GB" sz="2200" b="1" i="1" kern="1200" dirty="0">
                <a:latin typeface="Times New Roman" pitchFamily="18" charset="0"/>
              </a:rPr>
              <a:t>“The hundreds of processors and displays are not a "user interface" like a mouse and windows, just a pleasant and effective "place" to get things done” [Weiser 1991</a:t>
            </a:r>
            <a:r>
              <a:rPr lang="en-GB" sz="2200" b="1" i="1" kern="1200" dirty="0" smtClean="0">
                <a:latin typeface="Times New Roman" pitchFamily="18" charset="0"/>
              </a:rPr>
              <a:t>]</a:t>
            </a:r>
            <a:endParaRPr lang="en-GB" sz="2200" b="1" i="1" kern="1200" dirty="0">
              <a:latin typeface="Times New Roman" pitchFamily="18" charset="0"/>
            </a:endParaRPr>
          </a:p>
        </p:txBody>
      </p:sp>
      <p:pic>
        <p:nvPicPr>
          <p:cNvPr id="7171" name="Picture 3" descr="C:\Users\Ana\AppData\Local\Microsoft\Windows\Temporary Internet Files\Content.IE5\GVKTCCPC\MC900295996[1].wmf"/>
          <p:cNvPicPr>
            <a:picLocks noChangeAspect="1" noChangeArrowheads="1"/>
          </p:cNvPicPr>
          <p:nvPr/>
        </p:nvPicPr>
        <p:blipFill>
          <a:blip r:embed="rId2" cstate="print"/>
          <a:srcRect/>
          <a:stretch>
            <a:fillRect/>
          </a:stretch>
        </p:blipFill>
        <p:spPr bwMode="auto">
          <a:xfrm>
            <a:off x="6685528" y="1556792"/>
            <a:ext cx="2875984" cy="2301089"/>
          </a:xfrm>
          <a:prstGeom prst="rect">
            <a:avLst/>
          </a:prstGeom>
          <a:noFill/>
        </p:spPr>
      </p:pic>
      <p:sp>
        <p:nvSpPr>
          <p:cNvPr id="6" name="2 Marcador de contenido"/>
          <p:cNvSpPr txBox="1">
            <a:spLocks/>
          </p:cNvSpPr>
          <p:nvPr/>
        </p:nvSpPr>
        <p:spPr bwMode="auto">
          <a:xfrm>
            <a:off x="416496" y="3933056"/>
            <a:ext cx="8712968" cy="2289270"/>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342900" marR="0" lvl="0" indent="-342900" algn="l" defTabSz="914400" rtl="0" eaLnBrk="0" fontAlgn="base" latinLnBrk="0" hangingPunct="0">
              <a:lnSpc>
                <a:spcPct val="100000"/>
              </a:lnSpc>
              <a:spcBef>
                <a:spcPct val="0"/>
              </a:spcBef>
              <a:spcAft>
                <a:spcPct val="0"/>
              </a:spcAft>
              <a:buClr>
                <a:srgbClr val="798B1D"/>
              </a:buClr>
              <a:buSzTx/>
              <a:buFont typeface="Wingdings" pitchFamily="2" charset="2"/>
              <a:buChar char="q"/>
              <a:tabLst/>
              <a:defRPr/>
            </a:pPr>
            <a:r>
              <a:rPr kumimoji="0" lang="en-GB" sz="2400" b="0" i="0" u="none" strike="noStrike" kern="0" cap="none" spc="0" normalizeH="0" baseline="0" noProof="0" dirty="0" smtClean="0">
                <a:ln>
                  <a:noFill/>
                </a:ln>
                <a:solidFill>
                  <a:srgbClr val="125864"/>
                </a:solidFill>
                <a:effectLst/>
                <a:uLnTx/>
                <a:uFillTx/>
                <a:latin typeface="+mn-lt"/>
                <a:ea typeface="+mn-ea"/>
                <a:cs typeface="+mn-cs"/>
              </a:rPr>
              <a:t>The reality: humans will still access applications and services using “conventional” </a:t>
            </a:r>
            <a:r>
              <a:rPr kumimoji="0" lang="en-GB" sz="2400" b="0" i="0" u="none" strike="noStrike" kern="0" cap="none" spc="0" normalizeH="0" baseline="0" noProof="0" dirty="0" err="1" smtClean="0">
                <a:ln>
                  <a:noFill/>
                </a:ln>
                <a:solidFill>
                  <a:srgbClr val="125864"/>
                </a:solidFill>
                <a:effectLst/>
                <a:uLnTx/>
                <a:uFillTx/>
                <a:latin typeface="+mn-lt"/>
                <a:ea typeface="+mn-ea"/>
                <a:cs typeface="+mn-cs"/>
              </a:rPr>
              <a:t>HCI</a:t>
            </a:r>
            <a:r>
              <a:rPr kumimoji="0" lang="en-GB" sz="2400" b="0" i="0" u="none" strike="noStrike" kern="0" cap="none" spc="0" normalizeH="0" baseline="0" noProof="0" dirty="0" smtClean="0">
                <a:ln>
                  <a:noFill/>
                </a:ln>
                <a:solidFill>
                  <a:srgbClr val="125864"/>
                </a:solidFill>
                <a:effectLst/>
                <a:uLnTx/>
                <a:uFillTx/>
                <a:latin typeface="+mn-lt"/>
                <a:ea typeface="+mn-ea"/>
                <a:cs typeface="+mn-cs"/>
              </a:rPr>
              <a:t> for some functions, although part of the interaction may be completely unnoticed.</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000" b="0" i="0" u="none" strike="noStrike" kern="0" cap="none" spc="0" normalizeH="0" baseline="0" noProof="0" dirty="0" smtClean="0">
                <a:ln>
                  <a:noFill/>
                </a:ln>
                <a:solidFill>
                  <a:srgbClr val="125864"/>
                </a:solidFill>
                <a:effectLst/>
                <a:uLnTx/>
                <a:uFillTx/>
                <a:latin typeface="+mn-lt"/>
                <a:ea typeface="+mn-ea"/>
                <a:cs typeface="+mn-cs"/>
              </a:rPr>
              <a:t>GUIs, </a:t>
            </a:r>
            <a:r>
              <a:rPr kumimoji="0" lang="en-GB" sz="2000" b="0" i="0" u="none" strike="noStrike" kern="0" cap="none" spc="0" normalizeH="0" baseline="0" noProof="0" dirty="0" err="1" smtClean="0">
                <a:ln>
                  <a:noFill/>
                </a:ln>
                <a:solidFill>
                  <a:srgbClr val="125864"/>
                </a:solidFill>
                <a:effectLst/>
                <a:uLnTx/>
                <a:uFillTx/>
                <a:latin typeface="+mn-lt"/>
                <a:ea typeface="+mn-ea"/>
                <a:cs typeface="+mn-cs"/>
              </a:rPr>
              <a:t>SMS</a:t>
            </a:r>
            <a:r>
              <a:rPr kumimoji="0" lang="en-GB" sz="2000" b="0" i="0" u="none" strike="noStrike" kern="0" cap="none" spc="0" normalizeH="0" baseline="0" noProof="0" dirty="0" smtClean="0">
                <a:ln>
                  <a:noFill/>
                </a:ln>
                <a:solidFill>
                  <a:srgbClr val="125864"/>
                </a:solidFill>
                <a:effectLst/>
                <a:uLnTx/>
                <a:uFillTx/>
                <a:latin typeface="+mn-lt"/>
                <a:ea typeface="+mn-ea"/>
                <a:cs typeface="+mn-cs"/>
              </a:rPr>
              <a:t>, mobile calls, touch screens, voice interaction.</a:t>
            </a:r>
          </a:p>
          <a:p>
            <a:pPr marL="742950" marR="0" lvl="1" indent="-285750" algn="l" defTabSz="914400" rtl="0" eaLnBrk="0" fontAlgn="base" latinLnBrk="0" hangingPunct="0">
              <a:lnSpc>
                <a:spcPct val="100000"/>
              </a:lnSpc>
              <a:spcBef>
                <a:spcPct val="0"/>
              </a:spcBef>
              <a:spcAft>
                <a:spcPct val="0"/>
              </a:spcAft>
              <a:buClr>
                <a:srgbClr val="798B1D"/>
              </a:buClr>
              <a:buSzTx/>
              <a:buFont typeface="Monotype Sorts" pitchFamily="2" charset="2"/>
              <a:buChar char="m"/>
              <a:tabLst/>
              <a:defRPr/>
            </a:pPr>
            <a:r>
              <a:rPr kumimoji="0" lang="en-GB" sz="2000" b="0" i="0" u="none" strike="noStrike" kern="0" cap="none" spc="0" normalizeH="0" baseline="0" noProof="0" dirty="0" smtClean="0">
                <a:ln>
                  <a:noFill/>
                </a:ln>
                <a:solidFill>
                  <a:srgbClr val="125864"/>
                </a:solidFill>
                <a:effectLst/>
                <a:uLnTx/>
                <a:uFillTx/>
                <a:latin typeface="+mn-lt"/>
                <a:ea typeface="+mn-ea"/>
                <a:cs typeface="+mn-cs"/>
              </a:rPr>
              <a:t>Interfaces for technical staff (e.g. a doctor, security personnel, …) should be different than those used by the general public.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7171"/>
                                        </p:tgtEl>
                                        <p:attrNameLst>
                                          <p:attrName>style.visibility</p:attrName>
                                        </p:attrNameLst>
                                      </p:cBhvr>
                                      <p:to>
                                        <p:strVal val="visible"/>
                                      </p:to>
                                    </p:set>
                                    <p:animEffect transition="in" filter="wipe(left)">
                                      <p:cBhvr>
                                        <p:cTn id="10" dur="500"/>
                                        <p:tgtEl>
                                          <p:spTgt spid="7171"/>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1+#ppt_w/2"/>
                                          </p:val>
                                        </p:tav>
                                        <p:tav tm="100000">
                                          <p:val>
                                            <p:strVal val="#ppt_x"/>
                                          </p:val>
                                        </p:tav>
                                      </p:tavLst>
                                    </p:anim>
                                    <p:anim calcmode="lin" valueType="num">
                                      <p:cBhvr additive="base">
                                        <p:cTn id="16"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theme/theme1.xml><?xml version="1.0" encoding="utf-8"?>
<a:theme xmlns:a="http://schemas.openxmlformats.org/drawingml/2006/main" name="PlantillaRedesServicios">
  <a:themeElements>
    <a:clrScheme name="Personaliz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fontScheme name="PlantillaRedesServici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lantillaRedesServici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lantillaRedesServici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lantillaRedesServici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lantillaRedesServici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lantillaRedesServici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lantillaRedesServici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lantillaRedesServici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4866</TotalTime>
  <Words>1451</Words>
  <Application>Microsoft Office PowerPoint</Application>
  <PresentationFormat>A4 (210 x 297 mm)</PresentationFormat>
  <Paragraphs>145</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PlantillaRedesServicios</vt:lpstr>
      <vt:lpstr>Ubiquitous and Secure Networks and Services Redes y Servicios Ubicuos y Seguros</vt:lpstr>
      <vt:lpstr>Where does the great potential of ubiquitous systems come from?</vt:lpstr>
      <vt:lpstr>Application domains</vt:lpstr>
      <vt:lpstr>Applications and services</vt:lpstr>
      <vt:lpstr>Simplified architecture of a WSN system</vt:lpstr>
      <vt:lpstr>Context awareness</vt:lpstr>
      <vt:lpstr>Factors facilitating / hindering a wide adoption of WSN / IoT applications</vt:lpstr>
      <vt:lpstr>Human – Computer Interface</vt:lpstr>
      <vt:lpstr>Human – Computer Interface</vt:lpstr>
      <vt:lpstr>Wireless parking scenario</vt:lpstr>
      <vt:lpstr>Wireless parking scenario</vt:lpstr>
      <vt:lpstr>Quality of Service requirements</vt:lpstr>
      <vt:lpstr>Privacy is one of the main concerns</vt:lpstr>
      <vt:lpstr>Oil drums scenario</vt:lpstr>
      <vt:lpstr>Oil drums scenario</vt:lpstr>
      <vt:lpstr>Elderly care scenario</vt:lpstr>
      <vt:lpstr>Elderly care scenario</vt:lpstr>
      <vt:lpstr>Some of the main technological challenges</vt:lpstr>
      <vt:lpstr>Bibliography</vt:lpstr>
    </vt:vector>
  </TitlesOfParts>
  <Company>Diatel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RSUS - Unit 2</dc:title>
  <dc:creator>Ana Belén García Hernando</dc:creator>
  <cp:lastModifiedBy>Ana-Belen Garcia (UPM)</cp:lastModifiedBy>
  <cp:revision>403</cp:revision>
  <dcterms:created xsi:type="dcterms:W3CDTF">2003-03-04T15:47:04Z</dcterms:created>
  <dcterms:modified xsi:type="dcterms:W3CDTF">2012-02-02T16:12:48Z</dcterms:modified>
</cp:coreProperties>
</file>