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emf" ContentType="image/x-emf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Default Extension="gif" ContentType="image/gif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29"/>
  </p:notesMasterIdLst>
  <p:handoutMasterIdLst>
    <p:handoutMasterId r:id="rId30"/>
  </p:handoutMasterIdLst>
  <p:sldIdLst>
    <p:sldId id="284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</p:sldIdLst>
  <p:sldSz cx="9906000" cy="6858000" type="A4"/>
  <p:notesSz cx="6797675" cy="9928225"/>
  <p:defaultTextStyle>
    <a:defPPr>
      <a:defRPr lang="es-E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a-Belen Garcia (UPM)" initials="ABG" lastIdx="2" clrIdx="0"/>
  <p:cmAuthor id="1" name="José Manuel" initials="JMB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98B1D"/>
    <a:srgbClr val="125864"/>
    <a:srgbClr val="879B21"/>
    <a:srgbClr val="336600"/>
    <a:srgbClr val="FF00FF"/>
    <a:srgbClr val="0000FF"/>
    <a:srgbClr val="69CDB3"/>
    <a:srgbClr val="FFCCFF"/>
    <a:srgbClr val="FFCCCC"/>
    <a:srgbClr val="FFCC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220" autoAdjust="0"/>
    <p:restoredTop sz="54562" autoAdjust="0"/>
  </p:normalViewPr>
  <p:slideViewPr>
    <p:cSldViewPr>
      <p:cViewPr varScale="1">
        <p:scale>
          <a:sx n="26" d="100"/>
          <a:sy n="26" d="100"/>
        </p:scale>
        <p:origin x="-1570" y="-82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76" d="100"/>
          <a:sy n="76" d="100"/>
        </p:scale>
        <p:origin x="-2214" y="-108"/>
      </p:cViewPr>
      <p:guideLst>
        <p:guide orient="horz" pos="3127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35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C9065B9-E38A-40B6-B606-424481A5E5F2}" type="doc">
      <dgm:prSet loTypeId="urn:microsoft.com/office/officeart/2005/8/layout/vList5" loCatId="list" qsTypeId="urn:microsoft.com/office/officeart/2005/8/quickstyle/simple4" qsCatId="simple" csTypeId="urn:microsoft.com/office/officeart/2005/8/colors/accent2_2" csCatId="accent2" phldr="1"/>
      <dgm:spPr/>
      <dgm:t>
        <a:bodyPr/>
        <a:lstStyle/>
        <a:p>
          <a:endParaRPr lang="en-GB"/>
        </a:p>
      </dgm:t>
    </dgm:pt>
    <dgm:pt modelId="{FFA0AACC-2B7C-4D56-9FD1-2628219F4564}">
      <dgm:prSet phldrT="[Texto]" custT="1"/>
      <dgm:spPr>
        <a:solidFill>
          <a:srgbClr val="125864"/>
        </a:solidFill>
      </dgm:spPr>
      <dgm:t>
        <a:bodyPr/>
        <a:lstStyle/>
        <a:p>
          <a:r>
            <a:rPr lang="en-US" sz="2400" noProof="0" dirty="0" smtClean="0"/>
            <a:t>[Upper layers]</a:t>
          </a:r>
          <a:endParaRPr lang="en-US" sz="2400" noProof="0" dirty="0"/>
        </a:p>
      </dgm:t>
    </dgm:pt>
    <dgm:pt modelId="{9D991F70-6DC6-4DE9-AA9C-30D1B7373FA2}" type="parTrans" cxnId="{DD1B2233-3635-47F0-ABEE-FBF03BE2569D}">
      <dgm:prSet/>
      <dgm:spPr/>
      <dgm:t>
        <a:bodyPr/>
        <a:lstStyle/>
        <a:p>
          <a:endParaRPr lang="en-US" noProof="0"/>
        </a:p>
      </dgm:t>
    </dgm:pt>
    <dgm:pt modelId="{7C6DC14E-26C2-44E9-999B-392C2075FFF8}" type="sibTrans" cxnId="{DD1B2233-3635-47F0-ABEE-FBF03BE2569D}">
      <dgm:prSet/>
      <dgm:spPr/>
      <dgm:t>
        <a:bodyPr/>
        <a:lstStyle/>
        <a:p>
          <a:endParaRPr lang="en-US" noProof="0"/>
        </a:p>
      </dgm:t>
    </dgm:pt>
    <dgm:pt modelId="{C59A2FE5-AC40-45F7-A46B-47C02A63380B}">
      <dgm:prSet phldrT="[Texto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sz="1800" noProof="0" dirty="0" smtClean="0"/>
            <a:t>End-2-end communication.</a:t>
          </a:r>
          <a:endParaRPr lang="en-US" sz="1800" noProof="0" dirty="0"/>
        </a:p>
      </dgm:t>
    </dgm:pt>
    <dgm:pt modelId="{0FA8BAD1-14B9-48A4-A6AC-BA3B79E19148}" type="parTrans" cxnId="{AB43509C-016A-42F4-A508-798CE7D2A90D}">
      <dgm:prSet/>
      <dgm:spPr/>
      <dgm:t>
        <a:bodyPr/>
        <a:lstStyle/>
        <a:p>
          <a:endParaRPr lang="en-US" noProof="0"/>
        </a:p>
      </dgm:t>
    </dgm:pt>
    <dgm:pt modelId="{ED464897-D06B-4278-B1CE-4CC0935016D9}" type="sibTrans" cxnId="{AB43509C-016A-42F4-A508-798CE7D2A90D}">
      <dgm:prSet/>
      <dgm:spPr/>
      <dgm:t>
        <a:bodyPr/>
        <a:lstStyle/>
        <a:p>
          <a:endParaRPr lang="en-US" noProof="0"/>
        </a:p>
      </dgm:t>
    </dgm:pt>
    <dgm:pt modelId="{580C1314-6789-4EE7-9B2B-DE660C8B24A2}">
      <dgm:prSet phldrT="[Texto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sz="1800" noProof="0" dirty="0" smtClean="0"/>
            <a:t>Topologies and </a:t>
          </a:r>
          <a:r>
            <a:rPr lang="en-US" sz="1800" u="sng" noProof="0" dirty="0" smtClean="0"/>
            <a:t>routing</a:t>
          </a:r>
          <a:r>
            <a:rPr lang="en-US" sz="1800" noProof="0" dirty="0" smtClean="0"/>
            <a:t> are among its main characteristics, especially for multi-hop communication.</a:t>
          </a:r>
          <a:endParaRPr lang="en-US" sz="1800" noProof="0" dirty="0"/>
        </a:p>
      </dgm:t>
    </dgm:pt>
    <dgm:pt modelId="{6921A53A-F0D7-4F2F-880C-7707892DBA0A}" type="parTrans" cxnId="{3247C592-5B20-430E-9FD3-BFEA8B814207}">
      <dgm:prSet/>
      <dgm:spPr/>
      <dgm:t>
        <a:bodyPr/>
        <a:lstStyle/>
        <a:p>
          <a:endParaRPr lang="en-US" noProof="0"/>
        </a:p>
      </dgm:t>
    </dgm:pt>
    <dgm:pt modelId="{C30AE782-E28B-4593-899E-FB4A229792BF}" type="sibTrans" cxnId="{3247C592-5B20-430E-9FD3-BFEA8B814207}">
      <dgm:prSet/>
      <dgm:spPr/>
      <dgm:t>
        <a:bodyPr/>
        <a:lstStyle/>
        <a:p>
          <a:endParaRPr lang="en-US" noProof="0"/>
        </a:p>
      </dgm:t>
    </dgm:pt>
    <dgm:pt modelId="{01A02B8A-9BF1-4F85-AB95-C863A5F683CD}">
      <dgm:prSet phldrT="[Texto]" custT="1"/>
      <dgm:spPr>
        <a:solidFill>
          <a:srgbClr val="125864"/>
        </a:solidFill>
      </dgm:spPr>
      <dgm:t>
        <a:bodyPr/>
        <a:lstStyle/>
        <a:p>
          <a:r>
            <a:rPr lang="en-US" sz="2400" noProof="0" dirty="0" smtClean="0"/>
            <a:t>Data link</a:t>
          </a:r>
          <a:endParaRPr lang="en-US" sz="2400" noProof="0" dirty="0"/>
        </a:p>
      </dgm:t>
    </dgm:pt>
    <dgm:pt modelId="{44C05127-7C73-4BCD-ABA6-E42209726EA5}" type="parTrans" cxnId="{03D48F1D-25BD-4D68-BD07-E99FFB281BF3}">
      <dgm:prSet/>
      <dgm:spPr/>
      <dgm:t>
        <a:bodyPr/>
        <a:lstStyle/>
        <a:p>
          <a:endParaRPr lang="en-US" noProof="0"/>
        </a:p>
      </dgm:t>
    </dgm:pt>
    <dgm:pt modelId="{3A31669C-1928-4414-ABA0-ECAB01631A23}" type="sibTrans" cxnId="{03D48F1D-25BD-4D68-BD07-E99FFB281BF3}">
      <dgm:prSet/>
      <dgm:spPr/>
      <dgm:t>
        <a:bodyPr/>
        <a:lstStyle/>
        <a:p>
          <a:endParaRPr lang="en-US" noProof="0"/>
        </a:p>
      </dgm:t>
    </dgm:pt>
    <dgm:pt modelId="{AEEA3F74-04A0-45F9-9933-5DBAE5875F90}">
      <dgm:prSet phldrT="[Texto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sz="1800" noProof="0" dirty="0" smtClean="0"/>
            <a:t>Communication between </a:t>
          </a:r>
          <a:r>
            <a:rPr lang="en-US" sz="1800" noProof="0" dirty="0" err="1" smtClean="0"/>
            <a:t>neighbouring</a:t>
          </a:r>
          <a:r>
            <a:rPr lang="en-US" sz="1800" noProof="0" dirty="0" smtClean="0"/>
            <a:t> nodes.</a:t>
          </a:r>
          <a:endParaRPr lang="en-US" sz="1800" noProof="0" dirty="0"/>
        </a:p>
      </dgm:t>
    </dgm:pt>
    <dgm:pt modelId="{768DC02A-BDA9-4886-8FD8-032B858D2322}" type="parTrans" cxnId="{91C4CB77-EFB5-4310-BBFC-D9050312F613}">
      <dgm:prSet/>
      <dgm:spPr/>
      <dgm:t>
        <a:bodyPr/>
        <a:lstStyle/>
        <a:p>
          <a:endParaRPr lang="en-US" noProof="0"/>
        </a:p>
      </dgm:t>
    </dgm:pt>
    <dgm:pt modelId="{611FCB7A-7CCB-4701-8A4F-5BAEBA83520E}" type="sibTrans" cxnId="{91C4CB77-EFB5-4310-BBFC-D9050312F613}">
      <dgm:prSet/>
      <dgm:spPr/>
      <dgm:t>
        <a:bodyPr/>
        <a:lstStyle/>
        <a:p>
          <a:endParaRPr lang="en-US" noProof="0"/>
        </a:p>
      </dgm:t>
    </dgm:pt>
    <dgm:pt modelId="{FFD9C452-B784-40ED-9CD7-70D0BA97677F}">
      <dgm:prSet phldrT="[Texto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sz="1800" noProof="0" dirty="0" smtClean="0"/>
            <a:t>Medium Access Control (MAC) is the main design issue in WSN. It coordinates the usage of a medium that is shared by several nodes.</a:t>
          </a:r>
          <a:endParaRPr lang="en-US" sz="1800" noProof="0" dirty="0"/>
        </a:p>
      </dgm:t>
    </dgm:pt>
    <dgm:pt modelId="{05B42BA7-3417-4D18-846C-8D7507BB1AE7}" type="parTrans" cxnId="{17C7855E-C0F8-4E0D-9C06-61A2C27F6A28}">
      <dgm:prSet/>
      <dgm:spPr/>
      <dgm:t>
        <a:bodyPr/>
        <a:lstStyle/>
        <a:p>
          <a:endParaRPr lang="en-US" noProof="0"/>
        </a:p>
      </dgm:t>
    </dgm:pt>
    <dgm:pt modelId="{269DEA99-1776-4AFA-B3E3-70CEF1946DAE}" type="sibTrans" cxnId="{17C7855E-C0F8-4E0D-9C06-61A2C27F6A28}">
      <dgm:prSet/>
      <dgm:spPr/>
      <dgm:t>
        <a:bodyPr/>
        <a:lstStyle/>
        <a:p>
          <a:endParaRPr lang="en-US" noProof="0"/>
        </a:p>
      </dgm:t>
    </dgm:pt>
    <dgm:pt modelId="{3AA5D84A-D195-4B48-BA1D-3929F8FB9388}">
      <dgm:prSet phldrT="[Texto]" custT="1"/>
      <dgm:spPr>
        <a:solidFill>
          <a:srgbClr val="125864"/>
        </a:solidFill>
      </dgm:spPr>
      <dgm:t>
        <a:bodyPr/>
        <a:lstStyle/>
        <a:p>
          <a:r>
            <a:rPr lang="en-US" sz="2400" noProof="0" dirty="0" smtClean="0"/>
            <a:t>Physical</a:t>
          </a:r>
          <a:endParaRPr lang="en-US" sz="2400" noProof="0" dirty="0"/>
        </a:p>
      </dgm:t>
    </dgm:pt>
    <dgm:pt modelId="{C4FFABA9-60C3-4C56-8127-E93CC059916B}" type="parTrans" cxnId="{5D8D1959-E0DC-4EAB-8BDF-960B16354324}">
      <dgm:prSet/>
      <dgm:spPr/>
      <dgm:t>
        <a:bodyPr/>
        <a:lstStyle/>
        <a:p>
          <a:endParaRPr lang="en-US" noProof="0"/>
        </a:p>
      </dgm:t>
    </dgm:pt>
    <dgm:pt modelId="{80349C4F-3FBB-4C2A-8F8F-2CFCD4B2D3E2}" type="sibTrans" cxnId="{5D8D1959-E0DC-4EAB-8BDF-960B16354324}">
      <dgm:prSet/>
      <dgm:spPr/>
      <dgm:t>
        <a:bodyPr/>
        <a:lstStyle/>
        <a:p>
          <a:endParaRPr lang="en-US" noProof="0"/>
        </a:p>
      </dgm:t>
    </dgm:pt>
    <dgm:pt modelId="{EF956542-85AE-4D27-A613-3EA9BAECAE87}">
      <dgm:prSet phldrT="[Texto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sz="1800" noProof="0" dirty="0" smtClean="0"/>
            <a:t>Interface to the (wireless) transmission medium.</a:t>
          </a:r>
          <a:endParaRPr lang="en-US" sz="1800" noProof="0" dirty="0"/>
        </a:p>
      </dgm:t>
    </dgm:pt>
    <dgm:pt modelId="{E6DA8D56-F9D4-4E52-A83B-6E3E76B7A58F}" type="parTrans" cxnId="{22F08D03-FA77-4215-B77D-EAA7C8AE28AC}">
      <dgm:prSet/>
      <dgm:spPr/>
      <dgm:t>
        <a:bodyPr/>
        <a:lstStyle/>
        <a:p>
          <a:endParaRPr lang="en-US" noProof="0"/>
        </a:p>
      </dgm:t>
    </dgm:pt>
    <dgm:pt modelId="{3801958D-57A4-4924-9692-43E5E3808288}" type="sibTrans" cxnId="{22F08D03-FA77-4215-B77D-EAA7C8AE28AC}">
      <dgm:prSet/>
      <dgm:spPr/>
      <dgm:t>
        <a:bodyPr/>
        <a:lstStyle/>
        <a:p>
          <a:endParaRPr lang="en-US" noProof="0"/>
        </a:p>
      </dgm:t>
    </dgm:pt>
    <dgm:pt modelId="{2B5B2B8A-6AA1-450C-8A29-AFF9B4CDCAF4}">
      <dgm:prSet phldrT="[Texto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sz="1800" noProof="0" dirty="0" smtClean="0"/>
            <a:t>Modulation, frequency bands, bit rate, …</a:t>
          </a:r>
          <a:endParaRPr lang="en-US" sz="1800" noProof="0" dirty="0"/>
        </a:p>
      </dgm:t>
    </dgm:pt>
    <dgm:pt modelId="{A323697E-D1AE-4991-89B1-B6743B5F49EA}" type="parTrans" cxnId="{D36FAF85-E663-414C-9034-2932DEA9675F}">
      <dgm:prSet/>
      <dgm:spPr/>
      <dgm:t>
        <a:bodyPr/>
        <a:lstStyle/>
        <a:p>
          <a:endParaRPr lang="en-US" noProof="0"/>
        </a:p>
      </dgm:t>
    </dgm:pt>
    <dgm:pt modelId="{28B7E10D-9DEC-4536-B63F-196E65D2BC6A}" type="sibTrans" cxnId="{D36FAF85-E663-414C-9034-2932DEA9675F}">
      <dgm:prSet/>
      <dgm:spPr/>
      <dgm:t>
        <a:bodyPr/>
        <a:lstStyle/>
        <a:p>
          <a:endParaRPr lang="en-US" noProof="0"/>
        </a:p>
      </dgm:t>
    </dgm:pt>
    <dgm:pt modelId="{DE83FBE3-20D7-4142-B1C1-8F18AEB0C4A4}">
      <dgm:prSet phldrT="[Texto]" custT="1"/>
      <dgm:spPr>
        <a:solidFill>
          <a:srgbClr val="125864"/>
        </a:solidFill>
      </dgm:spPr>
      <dgm:t>
        <a:bodyPr/>
        <a:lstStyle/>
        <a:p>
          <a:r>
            <a:rPr lang="en-US" sz="2400" noProof="0" dirty="0" smtClean="0"/>
            <a:t>Network</a:t>
          </a:r>
          <a:endParaRPr lang="en-US" sz="2400" noProof="0" dirty="0"/>
        </a:p>
      </dgm:t>
    </dgm:pt>
    <dgm:pt modelId="{BEBE222B-FED1-42F4-B90F-CEBB7069D60F}" type="parTrans" cxnId="{A21D4FE6-316A-4AAA-B118-7B985C835537}">
      <dgm:prSet/>
      <dgm:spPr/>
      <dgm:t>
        <a:bodyPr/>
        <a:lstStyle/>
        <a:p>
          <a:endParaRPr lang="en-US" noProof="0"/>
        </a:p>
      </dgm:t>
    </dgm:pt>
    <dgm:pt modelId="{AFDF6136-24B5-4E1D-9985-556428DD4609}" type="sibTrans" cxnId="{A21D4FE6-316A-4AAA-B118-7B985C835537}">
      <dgm:prSet/>
      <dgm:spPr/>
      <dgm:t>
        <a:bodyPr/>
        <a:lstStyle/>
        <a:p>
          <a:endParaRPr lang="en-US" noProof="0"/>
        </a:p>
      </dgm:t>
    </dgm:pt>
    <dgm:pt modelId="{17545C04-B310-4924-96EA-063350E08E25}">
      <dgm:prSet phldrT="[Texto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sz="1800" noProof="0" dirty="0" smtClean="0"/>
            <a:t>Transport layer (has received not much attention from the research community).</a:t>
          </a:r>
          <a:endParaRPr lang="en-US" sz="1800" noProof="0" dirty="0"/>
        </a:p>
      </dgm:t>
    </dgm:pt>
    <dgm:pt modelId="{DFDD69CA-6D42-4FB2-B8F3-CBAF2CD2E88E}" type="parTrans" cxnId="{3F7B1203-53AF-4D11-ADA5-B02218E49AF8}">
      <dgm:prSet/>
      <dgm:spPr/>
      <dgm:t>
        <a:bodyPr/>
        <a:lstStyle/>
        <a:p>
          <a:endParaRPr lang="en-US" noProof="0"/>
        </a:p>
      </dgm:t>
    </dgm:pt>
    <dgm:pt modelId="{3603C540-F368-423D-9AC9-FA54B942F47E}" type="sibTrans" cxnId="{3F7B1203-53AF-4D11-ADA5-B02218E49AF8}">
      <dgm:prSet/>
      <dgm:spPr/>
      <dgm:t>
        <a:bodyPr/>
        <a:lstStyle/>
        <a:p>
          <a:endParaRPr lang="en-US" noProof="0"/>
        </a:p>
      </dgm:t>
    </dgm:pt>
    <dgm:pt modelId="{A43790B2-8C9F-4292-A601-20DCB8CDE386}">
      <dgm:prSet phldrT="[Texto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sz="1800" noProof="0" dirty="0" smtClean="0"/>
            <a:t>Applications.</a:t>
          </a:r>
          <a:endParaRPr lang="en-US" sz="1800" noProof="0" dirty="0"/>
        </a:p>
      </dgm:t>
    </dgm:pt>
    <dgm:pt modelId="{B36BCBA9-E9CD-4771-80BC-31916EAC6FA3}" type="parTrans" cxnId="{23D0B95A-4755-4A0A-B815-B9E6E95A1D07}">
      <dgm:prSet/>
      <dgm:spPr/>
      <dgm:t>
        <a:bodyPr/>
        <a:lstStyle/>
        <a:p>
          <a:endParaRPr lang="en-US" noProof="0"/>
        </a:p>
      </dgm:t>
    </dgm:pt>
    <dgm:pt modelId="{4C2DFCF7-BBBD-41CB-B082-46CC5FC54996}" type="sibTrans" cxnId="{23D0B95A-4755-4A0A-B815-B9E6E95A1D07}">
      <dgm:prSet/>
      <dgm:spPr/>
      <dgm:t>
        <a:bodyPr/>
        <a:lstStyle/>
        <a:p>
          <a:endParaRPr lang="en-US" noProof="0"/>
        </a:p>
      </dgm:t>
    </dgm:pt>
    <dgm:pt modelId="{D3F69F51-EDCB-46AF-B9C3-BA9D7346EEA4}" type="pres">
      <dgm:prSet presAssocID="{EC9065B9-E38A-40B6-B606-424481A5E5F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0B242506-E5A6-400B-A578-716071F817CF}" type="pres">
      <dgm:prSet presAssocID="{FFA0AACC-2B7C-4D56-9FD1-2628219F4564}" presName="linNode" presStyleCnt="0"/>
      <dgm:spPr/>
    </dgm:pt>
    <dgm:pt modelId="{A2012AD1-7470-448E-B66C-12C1B4747156}" type="pres">
      <dgm:prSet presAssocID="{FFA0AACC-2B7C-4D56-9FD1-2628219F4564}" presName="parentText" presStyleLbl="node1" presStyleIdx="0" presStyleCnt="4" custScaleX="46893" custLinFactNeighborX="664" custLinFactNeighborY="-430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D5E524A-C0E8-4C13-B845-10789312CAA6}" type="pres">
      <dgm:prSet presAssocID="{FFA0AACC-2B7C-4D56-9FD1-2628219F4564}" presName="descendantText" presStyleLbl="alignAccFollowNode1" presStyleIdx="0" presStyleCnt="4" custScaleX="13234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24E94AF-2A78-4A01-A29B-1E15F8FA7C15}" type="pres">
      <dgm:prSet presAssocID="{7C6DC14E-26C2-44E9-999B-392C2075FFF8}" presName="sp" presStyleCnt="0"/>
      <dgm:spPr/>
    </dgm:pt>
    <dgm:pt modelId="{5D402820-51AC-45CD-87BB-93CF36268D57}" type="pres">
      <dgm:prSet presAssocID="{DE83FBE3-20D7-4142-B1C1-8F18AEB0C4A4}" presName="linNode" presStyleCnt="0"/>
      <dgm:spPr/>
    </dgm:pt>
    <dgm:pt modelId="{6ACEBB23-B49F-4324-9D2C-24D9DBBC76E8}" type="pres">
      <dgm:prSet presAssocID="{DE83FBE3-20D7-4142-B1C1-8F18AEB0C4A4}" presName="parentText" presStyleLbl="node1" presStyleIdx="1" presStyleCnt="4" custScaleX="46893" custLinFactNeighborX="664" custLinFactNeighborY="-430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2861362-BF2B-4438-81FF-1128FE3AE7C9}" type="pres">
      <dgm:prSet presAssocID="{DE83FBE3-20D7-4142-B1C1-8F18AEB0C4A4}" presName="descendantText" presStyleLbl="alignAccFollowNode1" presStyleIdx="1" presStyleCnt="4" custScaleX="13234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7FF295E-B04C-4FBC-BAED-2D19D572D726}" type="pres">
      <dgm:prSet presAssocID="{AFDF6136-24B5-4E1D-9985-556428DD4609}" presName="sp" presStyleCnt="0"/>
      <dgm:spPr/>
    </dgm:pt>
    <dgm:pt modelId="{87936F83-0AC8-43E2-95EF-FE2A192A46EE}" type="pres">
      <dgm:prSet presAssocID="{01A02B8A-9BF1-4F85-AB95-C863A5F683CD}" presName="linNode" presStyleCnt="0"/>
      <dgm:spPr/>
    </dgm:pt>
    <dgm:pt modelId="{108BB9C6-A3DA-4B90-A9D7-B1014364D72D}" type="pres">
      <dgm:prSet presAssocID="{01A02B8A-9BF1-4F85-AB95-C863A5F683CD}" presName="parentText" presStyleLbl="node1" presStyleIdx="2" presStyleCnt="4" custScaleX="46893" custLinFactNeighborX="664" custLinFactNeighborY="-430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0C21213-8D9A-4B7F-AF00-DFEF278D1695}" type="pres">
      <dgm:prSet presAssocID="{01A02B8A-9BF1-4F85-AB95-C863A5F683CD}" presName="descendantText" presStyleLbl="alignAccFollowNode1" presStyleIdx="2" presStyleCnt="4" custScaleX="13234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682D303-F8E0-4B5D-A663-4EEFF4E1F9C4}" type="pres">
      <dgm:prSet presAssocID="{3A31669C-1928-4414-ABA0-ECAB01631A23}" presName="sp" presStyleCnt="0"/>
      <dgm:spPr/>
    </dgm:pt>
    <dgm:pt modelId="{F69FC9CB-1531-4780-8266-E71B5FB4C384}" type="pres">
      <dgm:prSet presAssocID="{3AA5D84A-D195-4B48-BA1D-3929F8FB9388}" presName="linNode" presStyleCnt="0"/>
      <dgm:spPr/>
    </dgm:pt>
    <dgm:pt modelId="{F9B7214B-91CC-497F-B5E4-9C40FE39C585}" type="pres">
      <dgm:prSet presAssocID="{3AA5D84A-D195-4B48-BA1D-3929F8FB9388}" presName="parentText" presStyleLbl="node1" presStyleIdx="3" presStyleCnt="4" custScaleX="46893" custLinFactNeighborX="664" custLinFactNeighborY="-430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2D6CC29-E7F4-488F-86FD-DDC5AAD13134}" type="pres">
      <dgm:prSet presAssocID="{3AA5D84A-D195-4B48-BA1D-3929F8FB9388}" presName="descendantText" presStyleLbl="alignAccFollowNode1" presStyleIdx="3" presStyleCnt="4" custScaleX="13234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F5A06F55-038A-4269-8383-5BBD5C09F62D}" type="presOf" srcId="{17545C04-B310-4924-96EA-063350E08E25}" destId="{7D5E524A-C0E8-4C13-B845-10789312CAA6}" srcOrd="0" destOrd="1" presId="urn:microsoft.com/office/officeart/2005/8/layout/vList5"/>
    <dgm:cxn modelId="{D36FAF85-E663-414C-9034-2932DEA9675F}" srcId="{3AA5D84A-D195-4B48-BA1D-3929F8FB9388}" destId="{2B5B2B8A-6AA1-450C-8A29-AFF9B4CDCAF4}" srcOrd="1" destOrd="0" parTransId="{A323697E-D1AE-4991-89B1-B6743B5F49EA}" sibTransId="{28B7E10D-9DEC-4536-B63F-196E65D2BC6A}"/>
    <dgm:cxn modelId="{91C4CB77-EFB5-4310-BBFC-D9050312F613}" srcId="{01A02B8A-9BF1-4F85-AB95-C863A5F683CD}" destId="{AEEA3F74-04A0-45F9-9933-5DBAE5875F90}" srcOrd="0" destOrd="0" parTransId="{768DC02A-BDA9-4886-8FD8-032B858D2322}" sibTransId="{611FCB7A-7CCB-4701-8A4F-5BAEBA83520E}"/>
    <dgm:cxn modelId="{3F7B1203-53AF-4D11-ADA5-B02218E49AF8}" srcId="{FFA0AACC-2B7C-4D56-9FD1-2628219F4564}" destId="{17545C04-B310-4924-96EA-063350E08E25}" srcOrd="1" destOrd="0" parTransId="{DFDD69CA-6D42-4FB2-B8F3-CBAF2CD2E88E}" sibTransId="{3603C540-F368-423D-9AC9-FA54B942F47E}"/>
    <dgm:cxn modelId="{17C7855E-C0F8-4E0D-9C06-61A2C27F6A28}" srcId="{01A02B8A-9BF1-4F85-AB95-C863A5F683CD}" destId="{FFD9C452-B784-40ED-9CD7-70D0BA97677F}" srcOrd="1" destOrd="0" parTransId="{05B42BA7-3417-4D18-846C-8D7507BB1AE7}" sibTransId="{269DEA99-1776-4AFA-B3E3-70CEF1946DAE}"/>
    <dgm:cxn modelId="{22F08D03-FA77-4215-B77D-EAA7C8AE28AC}" srcId="{3AA5D84A-D195-4B48-BA1D-3929F8FB9388}" destId="{EF956542-85AE-4D27-A613-3EA9BAECAE87}" srcOrd="0" destOrd="0" parTransId="{E6DA8D56-F9D4-4E52-A83B-6E3E76B7A58F}" sibTransId="{3801958D-57A4-4924-9692-43E5E3808288}"/>
    <dgm:cxn modelId="{F0E18652-6B70-47F0-BE49-8887368A13D4}" type="presOf" srcId="{C59A2FE5-AC40-45F7-A46B-47C02A63380B}" destId="{32861362-BF2B-4438-81FF-1128FE3AE7C9}" srcOrd="0" destOrd="0" presId="urn:microsoft.com/office/officeart/2005/8/layout/vList5"/>
    <dgm:cxn modelId="{DE579C36-4A93-4C7F-B8F5-3D6625A6D9B9}" type="presOf" srcId="{3AA5D84A-D195-4B48-BA1D-3929F8FB9388}" destId="{F9B7214B-91CC-497F-B5E4-9C40FE39C585}" srcOrd="0" destOrd="0" presId="urn:microsoft.com/office/officeart/2005/8/layout/vList5"/>
    <dgm:cxn modelId="{A8185FF4-1613-4C6A-912E-90371ECA401C}" type="presOf" srcId="{580C1314-6789-4EE7-9B2B-DE660C8B24A2}" destId="{32861362-BF2B-4438-81FF-1128FE3AE7C9}" srcOrd="0" destOrd="1" presId="urn:microsoft.com/office/officeart/2005/8/layout/vList5"/>
    <dgm:cxn modelId="{23D0B95A-4755-4A0A-B815-B9E6E95A1D07}" srcId="{FFA0AACC-2B7C-4D56-9FD1-2628219F4564}" destId="{A43790B2-8C9F-4292-A601-20DCB8CDE386}" srcOrd="0" destOrd="0" parTransId="{B36BCBA9-E9CD-4771-80BC-31916EAC6FA3}" sibTransId="{4C2DFCF7-BBBD-41CB-B082-46CC5FC54996}"/>
    <dgm:cxn modelId="{77CBB021-E249-44D1-B6AA-DF51A655E2EF}" type="presOf" srcId="{01A02B8A-9BF1-4F85-AB95-C863A5F683CD}" destId="{108BB9C6-A3DA-4B90-A9D7-B1014364D72D}" srcOrd="0" destOrd="0" presId="urn:microsoft.com/office/officeart/2005/8/layout/vList5"/>
    <dgm:cxn modelId="{3247C592-5B20-430E-9FD3-BFEA8B814207}" srcId="{DE83FBE3-20D7-4142-B1C1-8F18AEB0C4A4}" destId="{580C1314-6789-4EE7-9B2B-DE660C8B24A2}" srcOrd="1" destOrd="0" parTransId="{6921A53A-F0D7-4F2F-880C-7707892DBA0A}" sibTransId="{C30AE782-E28B-4593-899E-FB4A229792BF}"/>
    <dgm:cxn modelId="{D5A56580-4383-4C77-B900-7ACC272BBB88}" type="presOf" srcId="{DE83FBE3-20D7-4142-B1C1-8F18AEB0C4A4}" destId="{6ACEBB23-B49F-4324-9D2C-24D9DBBC76E8}" srcOrd="0" destOrd="0" presId="urn:microsoft.com/office/officeart/2005/8/layout/vList5"/>
    <dgm:cxn modelId="{AB43509C-016A-42F4-A508-798CE7D2A90D}" srcId="{DE83FBE3-20D7-4142-B1C1-8F18AEB0C4A4}" destId="{C59A2FE5-AC40-45F7-A46B-47C02A63380B}" srcOrd="0" destOrd="0" parTransId="{0FA8BAD1-14B9-48A4-A6AC-BA3B79E19148}" sibTransId="{ED464897-D06B-4278-B1CE-4CC0935016D9}"/>
    <dgm:cxn modelId="{76B74585-6E39-40A3-BA6E-DAF268F5EA8A}" type="presOf" srcId="{2B5B2B8A-6AA1-450C-8A29-AFF9B4CDCAF4}" destId="{52D6CC29-E7F4-488F-86FD-DDC5AAD13134}" srcOrd="0" destOrd="1" presId="urn:microsoft.com/office/officeart/2005/8/layout/vList5"/>
    <dgm:cxn modelId="{5D8D1959-E0DC-4EAB-8BDF-960B16354324}" srcId="{EC9065B9-E38A-40B6-B606-424481A5E5F2}" destId="{3AA5D84A-D195-4B48-BA1D-3929F8FB9388}" srcOrd="3" destOrd="0" parTransId="{C4FFABA9-60C3-4C56-8127-E93CC059916B}" sibTransId="{80349C4F-3FBB-4C2A-8F8F-2CFCD4B2D3E2}"/>
    <dgm:cxn modelId="{DD1B2233-3635-47F0-ABEE-FBF03BE2569D}" srcId="{EC9065B9-E38A-40B6-B606-424481A5E5F2}" destId="{FFA0AACC-2B7C-4D56-9FD1-2628219F4564}" srcOrd="0" destOrd="0" parTransId="{9D991F70-6DC6-4DE9-AA9C-30D1B7373FA2}" sibTransId="{7C6DC14E-26C2-44E9-999B-392C2075FFF8}"/>
    <dgm:cxn modelId="{F7D6F1BB-D7A9-4119-9FDF-3B6D8FEE25FB}" type="presOf" srcId="{FFD9C452-B784-40ED-9CD7-70D0BA97677F}" destId="{60C21213-8D9A-4B7F-AF00-DFEF278D1695}" srcOrd="0" destOrd="1" presId="urn:microsoft.com/office/officeart/2005/8/layout/vList5"/>
    <dgm:cxn modelId="{BEE6E0A2-00C0-4874-9AA4-C2301153C050}" type="presOf" srcId="{EF956542-85AE-4D27-A613-3EA9BAECAE87}" destId="{52D6CC29-E7F4-488F-86FD-DDC5AAD13134}" srcOrd="0" destOrd="0" presId="urn:microsoft.com/office/officeart/2005/8/layout/vList5"/>
    <dgm:cxn modelId="{6D90A199-0FF5-4426-9FD8-F9E2E979DFB8}" type="presOf" srcId="{EC9065B9-E38A-40B6-B606-424481A5E5F2}" destId="{D3F69F51-EDCB-46AF-B9C3-BA9D7346EEA4}" srcOrd="0" destOrd="0" presId="urn:microsoft.com/office/officeart/2005/8/layout/vList5"/>
    <dgm:cxn modelId="{88E6DF38-9DB0-4AC3-A544-C163386A27AC}" type="presOf" srcId="{A43790B2-8C9F-4292-A601-20DCB8CDE386}" destId="{7D5E524A-C0E8-4C13-B845-10789312CAA6}" srcOrd="0" destOrd="0" presId="urn:microsoft.com/office/officeart/2005/8/layout/vList5"/>
    <dgm:cxn modelId="{03D48F1D-25BD-4D68-BD07-E99FFB281BF3}" srcId="{EC9065B9-E38A-40B6-B606-424481A5E5F2}" destId="{01A02B8A-9BF1-4F85-AB95-C863A5F683CD}" srcOrd="2" destOrd="0" parTransId="{44C05127-7C73-4BCD-ABA6-E42209726EA5}" sibTransId="{3A31669C-1928-4414-ABA0-ECAB01631A23}"/>
    <dgm:cxn modelId="{A21D4FE6-316A-4AAA-B118-7B985C835537}" srcId="{EC9065B9-E38A-40B6-B606-424481A5E5F2}" destId="{DE83FBE3-20D7-4142-B1C1-8F18AEB0C4A4}" srcOrd="1" destOrd="0" parTransId="{BEBE222B-FED1-42F4-B90F-CEBB7069D60F}" sibTransId="{AFDF6136-24B5-4E1D-9985-556428DD4609}"/>
    <dgm:cxn modelId="{0274B7BA-E64D-4333-BE30-A5AEA7CB33F3}" type="presOf" srcId="{AEEA3F74-04A0-45F9-9933-5DBAE5875F90}" destId="{60C21213-8D9A-4B7F-AF00-DFEF278D1695}" srcOrd="0" destOrd="0" presId="urn:microsoft.com/office/officeart/2005/8/layout/vList5"/>
    <dgm:cxn modelId="{96341044-A014-48A8-9927-31F25F80512B}" type="presOf" srcId="{FFA0AACC-2B7C-4D56-9FD1-2628219F4564}" destId="{A2012AD1-7470-448E-B66C-12C1B4747156}" srcOrd="0" destOrd="0" presId="urn:microsoft.com/office/officeart/2005/8/layout/vList5"/>
    <dgm:cxn modelId="{6A3F6FC0-C134-4529-B950-D6F9F0ABF974}" type="presParOf" srcId="{D3F69F51-EDCB-46AF-B9C3-BA9D7346EEA4}" destId="{0B242506-E5A6-400B-A578-716071F817CF}" srcOrd="0" destOrd="0" presId="urn:microsoft.com/office/officeart/2005/8/layout/vList5"/>
    <dgm:cxn modelId="{D2527A54-EEB5-4B22-B8D4-6ADE88CDC85C}" type="presParOf" srcId="{0B242506-E5A6-400B-A578-716071F817CF}" destId="{A2012AD1-7470-448E-B66C-12C1B4747156}" srcOrd="0" destOrd="0" presId="urn:microsoft.com/office/officeart/2005/8/layout/vList5"/>
    <dgm:cxn modelId="{C1BA2FC4-E9B4-4728-8AB3-31ADCDCECF1C}" type="presParOf" srcId="{0B242506-E5A6-400B-A578-716071F817CF}" destId="{7D5E524A-C0E8-4C13-B845-10789312CAA6}" srcOrd="1" destOrd="0" presId="urn:microsoft.com/office/officeart/2005/8/layout/vList5"/>
    <dgm:cxn modelId="{6EA222C4-1BCC-4F1D-8794-DDE74319BFE2}" type="presParOf" srcId="{D3F69F51-EDCB-46AF-B9C3-BA9D7346EEA4}" destId="{224E94AF-2A78-4A01-A29B-1E15F8FA7C15}" srcOrd="1" destOrd="0" presId="urn:microsoft.com/office/officeart/2005/8/layout/vList5"/>
    <dgm:cxn modelId="{9A6F5566-5C91-49A8-989F-2ECEF0CB727D}" type="presParOf" srcId="{D3F69F51-EDCB-46AF-B9C3-BA9D7346EEA4}" destId="{5D402820-51AC-45CD-87BB-93CF36268D57}" srcOrd="2" destOrd="0" presId="urn:microsoft.com/office/officeart/2005/8/layout/vList5"/>
    <dgm:cxn modelId="{2B757834-BCC7-4312-A536-D98370C661CF}" type="presParOf" srcId="{5D402820-51AC-45CD-87BB-93CF36268D57}" destId="{6ACEBB23-B49F-4324-9D2C-24D9DBBC76E8}" srcOrd="0" destOrd="0" presId="urn:microsoft.com/office/officeart/2005/8/layout/vList5"/>
    <dgm:cxn modelId="{738E0AA9-5685-4C02-8818-278B7D237976}" type="presParOf" srcId="{5D402820-51AC-45CD-87BB-93CF36268D57}" destId="{32861362-BF2B-4438-81FF-1128FE3AE7C9}" srcOrd="1" destOrd="0" presId="urn:microsoft.com/office/officeart/2005/8/layout/vList5"/>
    <dgm:cxn modelId="{9317A765-94FC-42AE-8CA1-35304815ADB8}" type="presParOf" srcId="{D3F69F51-EDCB-46AF-B9C3-BA9D7346EEA4}" destId="{77FF295E-B04C-4FBC-BAED-2D19D572D726}" srcOrd="3" destOrd="0" presId="urn:microsoft.com/office/officeart/2005/8/layout/vList5"/>
    <dgm:cxn modelId="{9B7960E4-0181-447E-BE80-C7D1DEF50D26}" type="presParOf" srcId="{D3F69F51-EDCB-46AF-B9C3-BA9D7346EEA4}" destId="{87936F83-0AC8-43E2-95EF-FE2A192A46EE}" srcOrd="4" destOrd="0" presId="urn:microsoft.com/office/officeart/2005/8/layout/vList5"/>
    <dgm:cxn modelId="{99CE4EFD-167B-4A13-AADB-A84CD64316D4}" type="presParOf" srcId="{87936F83-0AC8-43E2-95EF-FE2A192A46EE}" destId="{108BB9C6-A3DA-4B90-A9D7-B1014364D72D}" srcOrd="0" destOrd="0" presId="urn:microsoft.com/office/officeart/2005/8/layout/vList5"/>
    <dgm:cxn modelId="{B5EB86B6-CE90-4CAA-BF55-B989B0662880}" type="presParOf" srcId="{87936F83-0AC8-43E2-95EF-FE2A192A46EE}" destId="{60C21213-8D9A-4B7F-AF00-DFEF278D1695}" srcOrd="1" destOrd="0" presId="urn:microsoft.com/office/officeart/2005/8/layout/vList5"/>
    <dgm:cxn modelId="{4765EAE7-38B7-4BE2-A9CF-A920C710F6EC}" type="presParOf" srcId="{D3F69F51-EDCB-46AF-B9C3-BA9D7346EEA4}" destId="{C682D303-F8E0-4B5D-A663-4EEFF4E1F9C4}" srcOrd="5" destOrd="0" presId="urn:microsoft.com/office/officeart/2005/8/layout/vList5"/>
    <dgm:cxn modelId="{42608742-2419-4E3D-B8EC-F85D389E5F51}" type="presParOf" srcId="{D3F69F51-EDCB-46AF-B9C3-BA9D7346EEA4}" destId="{F69FC9CB-1531-4780-8266-E71B5FB4C384}" srcOrd="6" destOrd="0" presId="urn:microsoft.com/office/officeart/2005/8/layout/vList5"/>
    <dgm:cxn modelId="{61BAB16C-E28D-4380-A78F-C7FBAA06553F}" type="presParOf" srcId="{F69FC9CB-1531-4780-8266-E71B5FB4C384}" destId="{F9B7214B-91CC-497F-B5E4-9C40FE39C585}" srcOrd="0" destOrd="0" presId="urn:microsoft.com/office/officeart/2005/8/layout/vList5"/>
    <dgm:cxn modelId="{48612CB1-4EF5-4BA4-AB51-E04653C77B79}" type="presParOf" srcId="{F69FC9CB-1531-4780-8266-E71B5FB4C384}" destId="{52D6CC29-E7F4-488F-86FD-DDC5AAD13134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C9065B9-E38A-40B6-B606-424481A5E5F2}" type="doc">
      <dgm:prSet loTypeId="urn:microsoft.com/office/officeart/2005/8/layout/vList5" loCatId="list" qsTypeId="urn:microsoft.com/office/officeart/2005/8/quickstyle/simple4" qsCatId="simple" csTypeId="urn:microsoft.com/office/officeart/2005/8/colors/accent2_2" csCatId="accent2" phldr="1"/>
      <dgm:spPr/>
      <dgm:t>
        <a:bodyPr/>
        <a:lstStyle/>
        <a:p>
          <a:endParaRPr lang="en-GB"/>
        </a:p>
      </dgm:t>
    </dgm:pt>
    <dgm:pt modelId="{FFA0AACC-2B7C-4D56-9FD1-2628219F4564}">
      <dgm:prSet phldrT="[Texto]" custT="1"/>
      <dgm:spPr>
        <a:solidFill>
          <a:schemeClr val="bg1"/>
        </a:solidFill>
      </dgm:spPr>
      <dgm:t>
        <a:bodyPr/>
        <a:lstStyle/>
        <a:p>
          <a:r>
            <a:rPr lang="en-US" sz="2400" noProof="0" dirty="0" smtClean="0">
              <a:solidFill>
                <a:schemeClr val="bg1">
                  <a:lumMod val="50000"/>
                </a:schemeClr>
              </a:solidFill>
            </a:rPr>
            <a:t>[Upper layers]</a:t>
          </a:r>
          <a:endParaRPr lang="en-US" sz="2400" noProof="0" dirty="0">
            <a:solidFill>
              <a:schemeClr val="bg1">
                <a:lumMod val="50000"/>
              </a:schemeClr>
            </a:solidFill>
          </a:endParaRPr>
        </a:p>
      </dgm:t>
    </dgm:pt>
    <dgm:pt modelId="{9D991F70-6DC6-4DE9-AA9C-30D1B7373FA2}" type="parTrans" cxnId="{DD1B2233-3635-47F0-ABEE-FBF03BE2569D}">
      <dgm:prSet/>
      <dgm:spPr/>
      <dgm:t>
        <a:bodyPr/>
        <a:lstStyle/>
        <a:p>
          <a:endParaRPr lang="en-US" noProof="0"/>
        </a:p>
      </dgm:t>
    </dgm:pt>
    <dgm:pt modelId="{7C6DC14E-26C2-44E9-999B-392C2075FFF8}" type="sibTrans" cxnId="{DD1B2233-3635-47F0-ABEE-FBF03BE2569D}">
      <dgm:prSet/>
      <dgm:spPr/>
      <dgm:t>
        <a:bodyPr/>
        <a:lstStyle/>
        <a:p>
          <a:endParaRPr lang="en-US" noProof="0"/>
        </a:p>
      </dgm:t>
    </dgm:pt>
    <dgm:pt modelId="{C59A2FE5-AC40-45F7-A46B-47C02A63380B}">
      <dgm:prSet phldrT="[Texto]" custT="1"/>
      <dgm:spPr>
        <a:solidFill>
          <a:schemeClr val="bg1"/>
        </a:solidFill>
      </dgm:spPr>
      <dgm:t>
        <a:bodyPr/>
        <a:lstStyle/>
        <a:p>
          <a:r>
            <a:rPr lang="en-US" sz="1800" noProof="0" dirty="0" smtClean="0">
              <a:solidFill>
                <a:schemeClr val="bg1">
                  <a:lumMod val="50000"/>
                </a:schemeClr>
              </a:solidFill>
            </a:rPr>
            <a:t>End-2-end communication.</a:t>
          </a:r>
          <a:endParaRPr lang="en-US" sz="1800" noProof="0" dirty="0">
            <a:solidFill>
              <a:schemeClr val="bg1">
                <a:lumMod val="50000"/>
              </a:schemeClr>
            </a:solidFill>
          </a:endParaRPr>
        </a:p>
      </dgm:t>
    </dgm:pt>
    <dgm:pt modelId="{0FA8BAD1-14B9-48A4-A6AC-BA3B79E19148}" type="parTrans" cxnId="{AB43509C-016A-42F4-A508-798CE7D2A90D}">
      <dgm:prSet/>
      <dgm:spPr/>
      <dgm:t>
        <a:bodyPr/>
        <a:lstStyle/>
        <a:p>
          <a:endParaRPr lang="en-US" noProof="0"/>
        </a:p>
      </dgm:t>
    </dgm:pt>
    <dgm:pt modelId="{ED464897-D06B-4278-B1CE-4CC0935016D9}" type="sibTrans" cxnId="{AB43509C-016A-42F4-A508-798CE7D2A90D}">
      <dgm:prSet/>
      <dgm:spPr/>
      <dgm:t>
        <a:bodyPr/>
        <a:lstStyle/>
        <a:p>
          <a:endParaRPr lang="en-US" noProof="0"/>
        </a:p>
      </dgm:t>
    </dgm:pt>
    <dgm:pt modelId="{580C1314-6789-4EE7-9B2B-DE660C8B24A2}">
      <dgm:prSet phldrT="[Texto]" custT="1"/>
      <dgm:spPr>
        <a:solidFill>
          <a:schemeClr val="bg1"/>
        </a:solidFill>
      </dgm:spPr>
      <dgm:t>
        <a:bodyPr/>
        <a:lstStyle/>
        <a:p>
          <a:r>
            <a:rPr lang="en-US" sz="1800" noProof="0" dirty="0" smtClean="0">
              <a:solidFill>
                <a:schemeClr val="bg1">
                  <a:lumMod val="50000"/>
                </a:schemeClr>
              </a:solidFill>
            </a:rPr>
            <a:t>Topologies and </a:t>
          </a:r>
          <a:r>
            <a:rPr lang="en-US" sz="1800" u="sng" noProof="0" dirty="0" smtClean="0">
              <a:solidFill>
                <a:schemeClr val="bg1">
                  <a:lumMod val="50000"/>
                </a:schemeClr>
              </a:solidFill>
            </a:rPr>
            <a:t>routing</a:t>
          </a:r>
          <a:r>
            <a:rPr lang="en-US" sz="1800" noProof="0" dirty="0" smtClean="0">
              <a:solidFill>
                <a:schemeClr val="bg1">
                  <a:lumMod val="50000"/>
                </a:schemeClr>
              </a:solidFill>
            </a:rPr>
            <a:t> are among its main characteristics, especially for multi-hop communication.</a:t>
          </a:r>
          <a:endParaRPr lang="en-US" sz="1800" noProof="0" dirty="0">
            <a:solidFill>
              <a:schemeClr val="bg1">
                <a:lumMod val="50000"/>
              </a:schemeClr>
            </a:solidFill>
          </a:endParaRPr>
        </a:p>
      </dgm:t>
    </dgm:pt>
    <dgm:pt modelId="{6921A53A-F0D7-4F2F-880C-7707892DBA0A}" type="parTrans" cxnId="{3247C592-5B20-430E-9FD3-BFEA8B814207}">
      <dgm:prSet/>
      <dgm:spPr/>
      <dgm:t>
        <a:bodyPr/>
        <a:lstStyle/>
        <a:p>
          <a:endParaRPr lang="en-US" noProof="0"/>
        </a:p>
      </dgm:t>
    </dgm:pt>
    <dgm:pt modelId="{C30AE782-E28B-4593-899E-FB4A229792BF}" type="sibTrans" cxnId="{3247C592-5B20-430E-9FD3-BFEA8B814207}">
      <dgm:prSet/>
      <dgm:spPr/>
      <dgm:t>
        <a:bodyPr/>
        <a:lstStyle/>
        <a:p>
          <a:endParaRPr lang="en-US" noProof="0"/>
        </a:p>
      </dgm:t>
    </dgm:pt>
    <dgm:pt modelId="{01A02B8A-9BF1-4F85-AB95-C863A5F683CD}">
      <dgm:prSet phldrT="[Texto]" custT="1"/>
      <dgm:spPr>
        <a:solidFill>
          <a:srgbClr val="125864"/>
        </a:solidFill>
      </dgm:spPr>
      <dgm:t>
        <a:bodyPr/>
        <a:lstStyle/>
        <a:p>
          <a:r>
            <a:rPr lang="en-US" sz="2400" noProof="0" dirty="0" smtClean="0"/>
            <a:t>Data link</a:t>
          </a:r>
          <a:endParaRPr lang="en-US" sz="2400" noProof="0" dirty="0"/>
        </a:p>
      </dgm:t>
    </dgm:pt>
    <dgm:pt modelId="{44C05127-7C73-4BCD-ABA6-E42209726EA5}" type="parTrans" cxnId="{03D48F1D-25BD-4D68-BD07-E99FFB281BF3}">
      <dgm:prSet/>
      <dgm:spPr/>
      <dgm:t>
        <a:bodyPr/>
        <a:lstStyle/>
        <a:p>
          <a:endParaRPr lang="en-US" noProof="0"/>
        </a:p>
      </dgm:t>
    </dgm:pt>
    <dgm:pt modelId="{3A31669C-1928-4414-ABA0-ECAB01631A23}" type="sibTrans" cxnId="{03D48F1D-25BD-4D68-BD07-E99FFB281BF3}">
      <dgm:prSet/>
      <dgm:spPr/>
      <dgm:t>
        <a:bodyPr/>
        <a:lstStyle/>
        <a:p>
          <a:endParaRPr lang="en-US" noProof="0"/>
        </a:p>
      </dgm:t>
    </dgm:pt>
    <dgm:pt modelId="{AEEA3F74-04A0-45F9-9933-5DBAE5875F90}">
      <dgm:prSet phldrT="[Texto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sz="1800" noProof="0" dirty="0" smtClean="0"/>
            <a:t>Communication between </a:t>
          </a:r>
          <a:r>
            <a:rPr lang="en-US" sz="1800" noProof="0" dirty="0" err="1" smtClean="0"/>
            <a:t>neighbouring</a:t>
          </a:r>
          <a:r>
            <a:rPr lang="en-US" sz="1800" noProof="0" dirty="0" smtClean="0"/>
            <a:t> nodes.</a:t>
          </a:r>
          <a:endParaRPr lang="en-US" sz="1800" noProof="0" dirty="0"/>
        </a:p>
      </dgm:t>
    </dgm:pt>
    <dgm:pt modelId="{768DC02A-BDA9-4886-8FD8-032B858D2322}" type="parTrans" cxnId="{91C4CB77-EFB5-4310-BBFC-D9050312F613}">
      <dgm:prSet/>
      <dgm:spPr/>
      <dgm:t>
        <a:bodyPr/>
        <a:lstStyle/>
        <a:p>
          <a:endParaRPr lang="en-US" noProof="0"/>
        </a:p>
      </dgm:t>
    </dgm:pt>
    <dgm:pt modelId="{611FCB7A-7CCB-4701-8A4F-5BAEBA83520E}" type="sibTrans" cxnId="{91C4CB77-EFB5-4310-BBFC-D9050312F613}">
      <dgm:prSet/>
      <dgm:spPr/>
      <dgm:t>
        <a:bodyPr/>
        <a:lstStyle/>
        <a:p>
          <a:endParaRPr lang="en-US" noProof="0"/>
        </a:p>
      </dgm:t>
    </dgm:pt>
    <dgm:pt modelId="{FFD9C452-B784-40ED-9CD7-70D0BA97677F}">
      <dgm:prSet phldrT="[Texto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sz="1800" noProof="0" dirty="0" smtClean="0"/>
            <a:t>Medium Access Control (MAC) is the main design issue in </a:t>
          </a:r>
          <a:r>
            <a:rPr lang="en-US" sz="1800" noProof="0" dirty="0" err="1" smtClean="0"/>
            <a:t>WSN</a:t>
          </a:r>
          <a:r>
            <a:rPr lang="en-US" sz="1800" noProof="0" dirty="0" smtClean="0"/>
            <a:t>. It coordinates the usage of a medium that is shared by several nodes.</a:t>
          </a:r>
          <a:endParaRPr lang="en-US" sz="1800" noProof="0" dirty="0"/>
        </a:p>
      </dgm:t>
    </dgm:pt>
    <dgm:pt modelId="{05B42BA7-3417-4D18-846C-8D7507BB1AE7}" type="parTrans" cxnId="{17C7855E-C0F8-4E0D-9C06-61A2C27F6A28}">
      <dgm:prSet/>
      <dgm:spPr/>
      <dgm:t>
        <a:bodyPr/>
        <a:lstStyle/>
        <a:p>
          <a:endParaRPr lang="en-US" noProof="0"/>
        </a:p>
      </dgm:t>
    </dgm:pt>
    <dgm:pt modelId="{269DEA99-1776-4AFA-B3E3-70CEF1946DAE}" type="sibTrans" cxnId="{17C7855E-C0F8-4E0D-9C06-61A2C27F6A28}">
      <dgm:prSet/>
      <dgm:spPr/>
      <dgm:t>
        <a:bodyPr/>
        <a:lstStyle/>
        <a:p>
          <a:endParaRPr lang="en-US" noProof="0"/>
        </a:p>
      </dgm:t>
    </dgm:pt>
    <dgm:pt modelId="{3AA5D84A-D195-4B48-BA1D-3929F8FB9388}">
      <dgm:prSet phldrT="[Texto]" custT="1"/>
      <dgm:spPr>
        <a:solidFill>
          <a:schemeClr val="bg1"/>
        </a:solidFill>
      </dgm:spPr>
      <dgm:t>
        <a:bodyPr/>
        <a:lstStyle/>
        <a:p>
          <a:r>
            <a:rPr lang="en-US" sz="2400" noProof="0" dirty="0" smtClean="0">
              <a:solidFill>
                <a:schemeClr val="bg1">
                  <a:lumMod val="50000"/>
                </a:schemeClr>
              </a:solidFill>
            </a:rPr>
            <a:t>Physical</a:t>
          </a:r>
          <a:endParaRPr lang="en-US" sz="2400" noProof="0" dirty="0">
            <a:solidFill>
              <a:schemeClr val="bg1">
                <a:lumMod val="50000"/>
              </a:schemeClr>
            </a:solidFill>
          </a:endParaRPr>
        </a:p>
      </dgm:t>
    </dgm:pt>
    <dgm:pt modelId="{C4FFABA9-60C3-4C56-8127-E93CC059916B}" type="parTrans" cxnId="{5D8D1959-E0DC-4EAB-8BDF-960B16354324}">
      <dgm:prSet/>
      <dgm:spPr/>
      <dgm:t>
        <a:bodyPr/>
        <a:lstStyle/>
        <a:p>
          <a:endParaRPr lang="en-US" noProof="0"/>
        </a:p>
      </dgm:t>
    </dgm:pt>
    <dgm:pt modelId="{80349C4F-3FBB-4C2A-8F8F-2CFCD4B2D3E2}" type="sibTrans" cxnId="{5D8D1959-E0DC-4EAB-8BDF-960B16354324}">
      <dgm:prSet/>
      <dgm:spPr/>
      <dgm:t>
        <a:bodyPr/>
        <a:lstStyle/>
        <a:p>
          <a:endParaRPr lang="en-US" noProof="0"/>
        </a:p>
      </dgm:t>
    </dgm:pt>
    <dgm:pt modelId="{EF956542-85AE-4D27-A613-3EA9BAECAE87}">
      <dgm:prSet phldrT="[Texto]" custT="1"/>
      <dgm:spPr>
        <a:solidFill>
          <a:schemeClr val="bg1"/>
        </a:solidFill>
      </dgm:spPr>
      <dgm:t>
        <a:bodyPr/>
        <a:lstStyle/>
        <a:p>
          <a:r>
            <a:rPr lang="en-US" sz="1800" noProof="0" dirty="0" smtClean="0">
              <a:solidFill>
                <a:schemeClr val="bg1">
                  <a:lumMod val="50000"/>
                </a:schemeClr>
              </a:solidFill>
            </a:rPr>
            <a:t>Interface to the (wireless) transmission medium.</a:t>
          </a:r>
          <a:endParaRPr lang="en-US" sz="1800" noProof="0" dirty="0">
            <a:solidFill>
              <a:schemeClr val="bg1">
                <a:lumMod val="50000"/>
              </a:schemeClr>
            </a:solidFill>
          </a:endParaRPr>
        </a:p>
      </dgm:t>
    </dgm:pt>
    <dgm:pt modelId="{E6DA8D56-F9D4-4E52-A83B-6E3E76B7A58F}" type="parTrans" cxnId="{22F08D03-FA77-4215-B77D-EAA7C8AE28AC}">
      <dgm:prSet/>
      <dgm:spPr/>
      <dgm:t>
        <a:bodyPr/>
        <a:lstStyle/>
        <a:p>
          <a:endParaRPr lang="en-US" noProof="0"/>
        </a:p>
      </dgm:t>
    </dgm:pt>
    <dgm:pt modelId="{3801958D-57A4-4924-9692-43E5E3808288}" type="sibTrans" cxnId="{22F08D03-FA77-4215-B77D-EAA7C8AE28AC}">
      <dgm:prSet/>
      <dgm:spPr/>
      <dgm:t>
        <a:bodyPr/>
        <a:lstStyle/>
        <a:p>
          <a:endParaRPr lang="en-US" noProof="0"/>
        </a:p>
      </dgm:t>
    </dgm:pt>
    <dgm:pt modelId="{2B5B2B8A-6AA1-450C-8A29-AFF9B4CDCAF4}">
      <dgm:prSet phldrT="[Texto]" custT="1"/>
      <dgm:spPr>
        <a:solidFill>
          <a:schemeClr val="bg1"/>
        </a:solidFill>
      </dgm:spPr>
      <dgm:t>
        <a:bodyPr/>
        <a:lstStyle/>
        <a:p>
          <a:r>
            <a:rPr lang="en-US" sz="1800" noProof="0" dirty="0" smtClean="0">
              <a:solidFill>
                <a:schemeClr val="bg1">
                  <a:lumMod val="50000"/>
                </a:schemeClr>
              </a:solidFill>
            </a:rPr>
            <a:t>Modulation, frequency bands, bit rate, …</a:t>
          </a:r>
          <a:endParaRPr lang="en-US" sz="1800" noProof="0" dirty="0">
            <a:solidFill>
              <a:schemeClr val="bg1">
                <a:lumMod val="50000"/>
              </a:schemeClr>
            </a:solidFill>
          </a:endParaRPr>
        </a:p>
      </dgm:t>
    </dgm:pt>
    <dgm:pt modelId="{A323697E-D1AE-4991-89B1-B6743B5F49EA}" type="parTrans" cxnId="{D36FAF85-E663-414C-9034-2932DEA9675F}">
      <dgm:prSet/>
      <dgm:spPr/>
      <dgm:t>
        <a:bodyPr/>
        <a:lstStyle/>
        <a:p>
          <a:endParaRPr lang="en-US" noProof="0"/>
        </a:p>
      </dgm:t>
    </dgm:pt>
    <dgm:pt modelId="{28B7E10D-9DEC-4536-B63F-196E65D2BC6A}" type="sibTrans" cxnId="{D36FAF85-E663-414C-9034-2932DEA9675F}">
      <dgm:prSet/>
      <dgm:spPr/>
      <dgm:t>
        <a:bodyPr/>
        <a:lstStyle/>
        <a:p>
          <a:endParaRPr lang="en-US" noProof="0"/>
        </a:p>
      </dgm:t>
    </dgm:pt>
    <dgm:pt modelId="{DE83FBE3-20D7-4142-B1C1-8F18AEB0C4A4}">
      <dgm:prSet phldrT="[Texto]" custT="1"/>
      <dgm:spPr>
        <a:solidFill>
          <a:schemeClr val="bg1"/>
        </a:solidFill>
      </dgm:spPr>
      <dgm:t>
        <a:bodyPr/>
        <a:lstStyle/>
        <a:p>
          <a:r>
            <a:rPr lang="en-US" sz="2400" noProof="0" dirty="0" smtClean="0">
              <a:solidFill>
                <a:schemeClr val="bg1">
                  <a:lumMod val="50000"/>
                </a:schemeClr>
              </a:solidFill>
            </a:rPr>
            <a:t>Network</a:t>
          </a:r>
          <a:endParaRPr lang="en-US" sz="2400" noProof="0" dirty="0">
            <a:solidFill>
              <a:schemeClr val="bg1">
                <a:lumMod val="50000"/>
              </a:schemeClr>
            </a:solidFill>
          </a:endParaRPr>
        </a:p>
      </dgm:t>
    </dgm:pt>
    <dgm:pt modelId="{BEBE222B-FED1-42F4-B90F-CEBB7069D60F}" type="parTrans" cxnId="{A21D4FE6-316A-4AAA-B118-7B985C835537}">
      <dgm:prSet/>
      <dgm:spPr/>
      <dgm:t>
        <a:bodyPr/>
        <a:lstStyle/>
        <a:p>
          <a:endParaRPr lang="en-US" noProof="0"/>
        </a:p>
      </dgm:t>
    </dgm:pt>
    <dgm:pt modelId="{AFDF6136-24B5-4E1D-9985-556428DD4609}" type="sibTrans" cxnId="{A21D4FE6-316A-4AAA-B118-7B985C835537}">
      <dgm:prSet/>
      <dgm:spPr/>
      <dgm:t>
        <a:bodyPr/>
        <a:lstStyle/>
        <a:p>
          <a:endParaRPr lang="en-US" noProof="0"/>
        </a:p>
      </dgm:t>
    </dgm:pt>
    <dgm:pt modelId="{17545C04-B310-4924-96EA-063350E08E25}">
      <dgm:prSet phldrT="[Texto]" custT="1"/>
      <dgm:spPr>
        <a:solidFill>
          <a:schemeClr val="bg1"/>
        </a:solidFill>
      </dgm:spPr>
      <dgm:t>
        <a:bodyPr/>
        <a:lstStyle/>
        <a:p>
          <a:r>
            <a:rPr lang="en-US" sz="1800" noProof="0" dirty="0" smtClean="0">
              <a:solidFill>
                <a:schemeClr val="bg1">
                  <a:lumMod val="50000"/>
                </a:schemeClr>
              </a:solidFill>
            </a:rPr>
            <a:t>Transport layer (has received not much attention from the research community).</a:t>
          </a:r>
          <a:endParaRPr lang="en-US" sz="1800" noProof="0" dirty="0">
            <a:solidFill>
              <a:schemeClr val="bg1">
                <a:lumMod val="50000"/>
              </a:schemeClr>
            </a:solidFill>
          </a:endParaRPr>
        </a:p>
      </dgm:t>
    </dgm:pt>
    <dgm:pt modelId="{DFDD69CA-6D42-4FB2-B8F3-CBAF2CD2E88E}" type="parTrans" cxnId="{3F7B1203-53AF-4D11-ADA5-B02218E49AF8}">
      <dgm:prSet/>
      <dgm:spPr/>
      <dgm:t>
        <a:bodyPr/>
        <a:lstStyle/>
        <a:p>
          <a:endParaRPr lang="en-US" noProof="0"/>
        </a:p>
      </dgm:t>
    </dgm:pt>
    <dgm:pt modelId="{3603C540-F368-423D-9AC9-FA54B942F47E}" type="sibTrans" cxnId="{3F7B1203-53AF-4D11-ADA5-B02218E49AF8}">
      <dgm:prSet/>
      <dgm:spPr/>
      <dgm:t>
        <a:bodyPr/>
        <a:lstStyle/>
        <a:p>
          <a:endParaRPr lang="en-US" noProof="0"/>
        </a:p>
      </dgm:t>
    </dgm:pt>
    <dgm:pt modelId="{A43790B2-8C9F-4292-A601-20DCB8CDE386}">
      <dgm:prSet phldrT="[Texto]" custT="1"/>
      <dgm:spPr>
        <a:solidFill>
          <a:schemeClr val="bg1"/>
        </a:solidFill>
      </dgm:spPr>
      <dgm:t>
        <a:bodyPr/>
        <a:lstStyle/>
        <a:p>
          <a:r>
            <a:rPr lang="en-US" sz="1800" noProof="0" dirty="0" smtClean="0">
              <a:solidFill>
                <a:schemeClr val="bg1">
                  <a:lumMod val="50000"/>
                </a:schemeClr>
              </a:solidFill>
            </a:rPr>
            <a:t>Applications.</a:t>
          </a:r>
          <a:endParaRPr lang="en-US" sz="1800" noProof="0" dirty="0">
            <a:solidFill>
              <a:schemeClr val="bg1">
                <a:lumMod val="50000"/>
              </a:schemeClr>
            </a:solidFill>
          </a:endParaRPr>
        </a:p>
      </dgm:t>
    </dgm:pt>
    <dgm:pt modelId="{B36BCBA9-E9CD-4771-80BC-31916EAC6FA3}" type="parTrans" cxnId="{23D0B95A-4755-4A0A-B815-B9E6E95A1D07}">
      <dgm:prSet/>
      <dgm:spPr/>
      <dgm:t>
        <a:bodyPr/>
        <a:lstStyle/>
        <a:p>
          <a:endParaRPr lang="en-US" noProof="0"/>
        </a:p>
      </dgm:t>
    </dgm:pt>
    <dgm:pt modelId="{4C2DFCF7-BBBD-41CB-B082-46CC5FC54996}" type="sibTrans" cxnId="{23D0B95A-4755-4A0A-B815-B9E6E95A1D07}">
      <dgm:prSet/>
      <dgm:spPr/>
      <dgm:t>
        <a:bodyPr/>
        <a:lstStyle/>
        <a:p>
          <a:endParaRPr lang="en-US" noProof="0"/>
        </a:p>
      </dgm:t>
    </dgm:pt>
    <dgm:pt modelId="{D3F69F51-EDCB-46AF-B9C3-BA9D7346EEA4}" type="pres">
      <dgm:prSet presAssocID="{EC9065B9-E38A-40B6-B606-424481A5E5F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0B242506-E5A6-400B-A578-716071F817CF}" type="pres">
      <dgm:prSet presAssocID="{FFA0AACC-2B7C-4D56-9FD1-2628219F4564}" presName="linNode" presStyleCnt="0"/>
      <dgm:spPr/>
    </dgm:pt>
    <dgm:pt modelId="{A2012AD1-7470-448E-B66C-12C1B4747156}" type="pres">
      <dgm:prSet presAssocID="{FFA0AACC-2B7C-4D56-9FD1-2628219F4564}" presName="parentText" presStyleLbl="node1" presStyleIdx="0" presStyleCnt="4" custScaleX="46893" custLinFactNeighborX="-7632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D5E524A-C0E8-4C13-B845-10789312CAA6}" type="pres">
      <dgm:prSet presAssocID="{FFA0AACC-2B7C-4D56-9FD1-2628219F4564}" presName="descendantText" presStyleLbl="alignAccFollowNode1" presStyleIdx="0" presStyleCnt="4" custScaleX="13234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24E94AF-2A78-4A01-A29B-1E15F8FA7C15}" type="pres">
      <dgm:prSet presAssocID="{7C6DC14E-26C2-44E9-999B-392C2075FFF8}" presName="sp" presStyleCnt="0"/>
      <dgm:spPr/>
    </dgm:pt>
    <dgm:pt modelId="{5D402820-51AC-45CD-87BB-93CF36268D57}" type="pres">
      <dgm:prSet presAssocID="{DE83FBE3-20D7-4142-B1C1-8F18AEB0C4A4}" presName="linNode" presStyleCnt="0"/>
      <dgm:spPr/>
    </dgm:pt>
    <dgm:pt modelId="{6ACEBB23-B49F-4324-9D2C-24D9DBBC76E8}" type="pres">
      <dgm:prSet presAssocID="{DE83FBE3-20D7-4142-B1C1-8F18AEB0C4A4}" presName="parentText" presStyleLbl="node1" presStyleIdx="1" presStyleCnt="4" custScaleX="46893" custLinFactNeighborX="-7632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2861362-BF2B-4438-81FF-1128FE3AE7C9}" type="pres">
      <dgm:prSet presAssocID="{DE83FBE3-20D7-4142-B1C1-8F18AEB0C4A4}" presName="descendantText" presStyleLbl="alignAccFollowNode1" presStyleIdx="1" presStyleCnt="4" custScaleX="13234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7FF295E-B04C-4FBC-BAED-2D19D572D726}" type="pres">
      <dgm:prSet presAssocID="{AFDF6136-24B5-4E1D-9985-556428DD4609}" presName="sp" presStyleCnt="0"/>
      <dgm:spPr/>
    </dgm:pt>
    <dgm:pt modelId="{87936F83-0AC8-43E2-95EF-FE2A192A46EE}" type="pres">
      <dgm:prSet presAssocID="{01A02B8A-9BF1-4F85-AB95-C863A5F683CD}" presName="linNode" presStyleCnt="0"/>
      <dgm:spPr/>
    </dgm:pt>
    <dgm:pt modelId="{108BB9C6-A3DA-4B90-A9D7-B1014364D72D}" type="pres">
      <dgm:prSet presAssocID="{01A02B8A-9BF1-4F85-AB95-C863A5F683CD}" presName="parentText" presStyleLbl="node1" presStyleIdx="2" presStyleCnt="4" custScaleX="46893" custLinFactNeighborX="-7632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0C21213-8D9A-4B7F-AF00-DFEF278D1695}" type="pres">
      <dgm:prSet presAssocID="{01A02B8A-9BF1-4F85-AB95-C863A5F683CD}" presName="descendantText" presStyleLbl="alignAccFollowNode1" presStyleIdx="2" presStyleCnt="4" custScaleX="13234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682D303-F8E0-4B5D-A663-4EEFF4E1F9C4}" type="pres">
      <dgm:prSet presAssocID="{3A31669C-1928-4414-ABA0-ECAB01631A23}" presName="sp" presStyleCnt="0"/>
      <dgm:spPr/>
    </dgm:pt>
    <dgm:pt modelId="{F69FC9CB-1531-4780-8266-E71B5FB4C384}" type="pres">
      <dgm:prSet presAssocID="{3AA5D84A-D195-4B48-BA1D-3929F8FB9388}" presName="linNode" presStyleCnt="0"/>
      <dgm:spPr/>
    </dgm:pt>
    <dgm:pt modelId="{F9B7214B-91CC-497F-B5E4-9C40FE39C585}" type="pres">
      <dgm:prSet presAssocID="{3AA5D84A-D195-4B48-BA1D-3929F8FB9388}" presName="parentText" presStyleLbl="node1" presStyleIdx="3" presStyleCnt="4" custScaleX="46893" custLinFactNeighborX="-7632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2D6CC29-E7F4-488F-86FD-DDC5AAD13134}" type="pres">
      <dgm:prSet presAssocID="{3AA5D84A-D195-4B48-BA1D-3929F8FB9388}" presName="descendantText" presStyleLbl="alignAccFollowNode1" presStyleIdx="3" presStyleCnt="4" custScaleX="13234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D36FAF85-E663-414C-9034-2932DEA9675F}" srcId="{3AA5D84A-D195-4B48-BA1D-3929F8FB9388}" destId="{2B5B2B8A-6AA1-450C-8A29-AFF9B4CDCAF4}" srcOrd="1" destOrd="0" parTransId="{A323697E-D1AE-4991-89B1-B6743B5F49EA}" sibTransId="{28B7E10D-9DEC-4536-B63F-196E65D2BC6A}"/>
    <dgm:cxn modelId="{4ABBC05B-E21F-499F-889F-75311C3554EC}" type="presOf" srcId="{FFD9C452-B784-40ED-9CD7-70D0BA97677F}" destId="{60C21213-8D9A-4B7F-AF00-DFEF278D1695}" srcOrd="0" destOrd="1" presId="urn:microsoft.com/office/officeart/2005/8/layout/vList5"/>
    <dgm:cxn modelId="{EFD29C67-487A-4A64-AA87-FCD54EEB03F4}" type="presOf" srcId="{2B5B2B8A-6AA1-450C-8A29-AFF9B4CDCAF4}" destId="{52D6CC29-E7F4-488F-86FD-DDC5AAD13134}" srcOrd="0" destOrd="1" presId="urn:microsoft.com/office/officeart/2005/8/layout/vList5"/>
    <dgm:cxn modelId="{E02FA214-541E-4301-B013-7DA24ACE1CB0}" type="presOf" srcId="{AEEA3F74-04A0-45F9-9933-5DBAE5875F90}" destId="{60C21213-8D9A-4B7F-AF00-DFEF278D1695}" srcOrd="0" destOrd="0" presId="urn:microsoft.com/office/officeart/2005/8/layout/vList5"/>
    <dgm:cxn modelId="{91C4CB77-EFB5-4310-BBFC-D9050312F613}" srcId="{01A02B8A-9BF1-4F85-AB95-C863A5F683CD}" destId="{AEEA3F74-04A0-45F9-9933-5DBAE5875F90}" srcOrd="0" destOrd="0" parTransId="{768DC02A-BDA9-4886-8FD8-032B858D2322}" sibTransId="{611FCB7A-7CCB-4701-8A4F-5BAEBA83520E}"/>
    <dgm:cxn modelId="{3F7B1203-53AF-4D11-ADA5-B02218E49AF8}" srcId="{FFA0AACC-2B7C-4D56-9FD1-2628219F4564}" destId="{17545C04-B310-4924-96EA-063350E08E25}" srcOrd="1" destOrd="0" parTransId="{DFDD69CA-6D42-4FB2-B8F3-CBAF2CD2E88E}" sibTransId="{3603C540-F368-423D-9AC9-FA54B942F47E}"/>
    <dgm:cxn modelId="{433AA6A3-0F17-426E-A0BC-7B521C7131D8}" type="presOf" srcId="{A43790B2-8C9F-4292-A601-20DCB8CDE386}" destId="{7D5E524A-C0E8-4C13-B845-10789312CAA6}" srcOrd="0" destOrd="0" presId="urn:microsoft.com/office/officeart/2005/8/layout/vList5"/>
    <dgm:cxn modelId="{17C7855E-C0F8-4E0D-9C06-61A2C27F6A28}" srcId="{01A02B8A-9BF1-4F85-AB95-C863A5F683CD}" destId="{FFD9C452-B784-40ED-9CD7-70D0BA97677F}" srcOrd="1" destOrd="0" parTransId="{05B42BA7-3417-4D18-846C-8D7507BB1AE7}" sibTransId="{269DEA99-1776-4AFA-B3E3-70CEF1946DAE}"/>
    <dgm:cxn modelId="{22F08D03-FA77-4215-B77D-EAA7C8AE28AC}" srcId="{3AA5D84A-D195-4B48-BA1D-3929F8FB9388}" destId="{EF956542-85AE-4D27-A613-3EA9BAECAE87}" srcOrd="0" destOrd="0" parTransId="{E6DA8D56-F9D4-4E52-A83B-6E3E76B7A58F}" sibTransId="{3801958D-57A4-4924-9692-43E5E3808288}"/>
    <dgm:cxn modelId="{57605492-CB91-4E51-884B-9DC89994CDE0}" type="presOf" srcId="{C59A2FE5-AC40-45F7-A46B-47C02A63380B}" destId="{32861362-BF2B-4438-81FF-1128FE3AE7C9}" srcOrd="0" destOrd="0" presId="urn:microsoft.com/office/officeart/2005/8/layout/vList5"/>
    <dgm:cxn modelId="{5844154E-EA38-4F3D-8915-15B836E01F4E}" type="presOf" srcId="{01A02B8A-9BF1-4F85-AB95-C863A5F683CD}" destId="{108BB9C6-A3DA-4B90-A9D7-B1014364D72D}" srcOrd="0" destOrd="0" presId="urn:microsoft.com/office/officeart/2005/8/layout/vList5"/>
    <dgm:cxn modelId="{23D0B95A-4755-4A0A-B815-B9E6E95A1D07}" srcId="{FFA0AACC-2B7C-4D56-9FD1-2628219F4564}" destId="{A43790B2-8C9F-4292-A601-20DCB8CDE386}" srcOrd="0" destOrd="0" parTransId="{B36BCBA9-E9CD-4771-80BC-31916EAC6FA3}" sibTransId="{4C2DFCF7-BBBD-41CB-B082-46CC5FC54996}"/>
    <dgm:cxn modelId="{3247C592-5B20-430E-9FD3-BFEA8B814207}" srcId="{DE83FBE3-20D7-4142-B1C1-8F18AEB0C4A4}" destId="{580C1314-6789-4EE7-9B2B-DE660C8B24A2}" srcOrd="1" destOrd="0" parTransId="{6921A53A-F0D7-4F2F-880C-7707892DBA0A}" sibTransId="{C30AE782-E28B-4593-899E-FB4A229792BF}"/>
    <dgm:cxn modelId="{AB43509C-016A-42F4-A508-798CE7D2A90D}" srcId="{DE83FBE3-20D7-4142-B1C1-8F18AEB0C4A4}" destId="{C59A2FE5-AC40-45F7-A46B-47C02A63380B}" srcOrd="0" destOrd="0" parTransId="{0FA8BAD1-14B9-48A4-A6AC-BA3B79E19148}" sibTransId="{ED464897-D06B-4278-B1CE-4CC0935016D9}"/>
    <dgm:cxn modelId="{5D8D1959-E0DC-4EAB-8BDF-960B16354324}" srcId="{EC9065B9-E38A-40B6-B606-424481A5E5F2}" destId="{3AA5D84A-D195-4B48-BA1D-3929F8FB9388}" srcOrd="3" destOrd="0" parTransId="{C4FFABA9-60C3-4C56-8127-E93CC059916B}" sibTransId="{80349C4F-3FBB-4C2A-8F8F-2CFCD4B2D3E2}"/>
    <dgm:cxn modelId="{0E4EF05B-4B2F-4130-AC60-942DA3CB5F89}" type="presOf" srcId="{580C1314-6789-4EE7-9B2B-DE660C8B24A2}" destId="{32861362-BF2B-4438-81FF-1128FE3AE7C9}" srcOrd="0" destOrd="1" presId="urn:microsoft.com/office/officeart/2005/8/layout/vList5"/>
    <dgm:cxn modelId="{415B5163-D592-425C-9238-1AD3552D1E10}" type="presOf" srcId="{FFA0AACC-2B7C-4D56-9FD1-2628219F4564}" destId="{A2012AD1-7470-448E-B66C-12C1B4747156}" srcOrd="0" destOrd="0" presId="urn:microsoft.com/office/officeart/2005/8/layout/vList5"/>
    <dgm:cxn modelId="{64F0E416-32B1-4376-B9C0-0C8B10C2CC54}" type="presOf" srcId="{EC9065B9-E38A-40B6-B606-424481A5E5F2}" destId="{D3F69F51-EDCB-46AF-B9C3-BA9D7346EEA4}" srcOrd="0" destOrd="0" presId="urn:microsoft.com/office/officeart/2005/8/layout/vList5"/>
    <dgm:cxn modelId="{DD1B2233-3635-47F0-ABEE-FBF03BE2569D}" srcId="{EC9065B9-E38A-40B6-B606-424481A5E5F2}" destId="{FFA0AACC-2B7C-4D56-9FD1-2628219F4564}" srcOrd="0" destOrd="0" parTransId="{9D991F70-6DC6-4DE9-AA9C-30D1B7373FA2}" sibTransId="{7C6DC14E-26C2-44E9-999B-392C2075FFF8}"/>
    <dgm:cxn modelId="{03D48F1D-25BD-4D68-BD07-E99FFB281BF3}" srcId="{EC9065B9-E38A-40B6-B606-424481A5E5F2}" destId="{01A02B8A-9BF1-4F85-AB95-C863A5F683CD}" srcOrd="2" destOrd="0" parTransId="{44C05127-7C73-4BCD-ABA6-E42209726EA5}" sibTransId="{3A31669C-1928-4414-ABA0-ECAB01631A23}"/>
    <dgm:cxn modelId="{A21D4FE6-316A-4AAA-B118-7B985C835537}" srcId="{EC9065B9-E38A-40B6-B606-424481A5E5F2}" destId="{DE83FBE3-20D7-4142-B1C1-8F18AEB0C4A4}" srcOrd="1" destOrd="0" parTransId="{BEBE222B-FED1-42F4-B90F-CEBB7069D60F}" sibTransId="{AFDF6136-24B5-4E1D-9985-556428DD4609}"/>
    <dgm:cxn modelId="{6DAA664A-2F0A-41BB-8E2F-1397F5D9A791}" type="presOf" srcId="{EF956542-85AE-4D27-A613-3EA9BAECAE87}" destId="{52D6CC29-E7F4-488F-86FD-DDC5AAD13134}" srcOrd="0" destOrd="0" presId="urn:microsoft.com/office/officeart/2005/8/layout/vList5"/>
    <dgm:cxn modelId="{1A80FC54-E27E-45CA-8EF5-D15323AC7531}" type="presOf" srcId="{DE83FBE3-20D7-4142-B1C1-8F18AEB0C4A4}" destId="{6ACEBB23-B49F-4324-9D2C-24D9DBBC76E8}" srcOrd="0" destOrd="0" presId="urn:microsoft.com/office/officeart/2005/8/layout/vList5"/>
    <dgm:cxn modelId="{5FE7BC91-D30C-41D8-90C3-42D563AB820C}" type="presOf" srcId="{3AA5D84A-D195-4B48-BA1D-3929F8FB9388}" destId="{F9B7214B-91CC-497F-B5E4-9C40FE39C585}" srcOrd="0" destOrd="0" presId="urn:microsoft.com/office/officeart/2005/8/layout/vList5"/>
    <dgm:cxn modelId="{53CF2BAD-B923-4241-881D-84AD741B4170}" type="presOf" srcId="{17545C04-B310-4924-96EA-063350E08E25}" destId="{7D5E524A-C0E8-4C13-B845-10789312CAA6}" srcOrd="0" destOrd="1" presId="urn:microsoft.com/office/officeart/2005/8/layout/vList5"/>
    <dgm:cxn modelId="{F2397068-5ACA-4D49-AABB-1E226190219B}" type="presParOf" srcId="{D3F69F51-EDCB-46AF-B9C3-BA9D7346EEA4}" destId="{0B242506-E5A6-400B-A578-716071F817CF}" srcOrd="0" destOrd="0" presId="urn:microsoft.com/office/officeart/2005/8/layout/vList5"/>
    <dgm:cxn modelId="{F6A9A137-4367-4CDB-AF4E-5BB7F2232E90}" type="presParOf" srcId="{0B242506-E5A6-400B-A578-716071F817CF}" destId="{A2012AD1-7470-448E-B66C-12C1B4747156}" srcOrd="0" destOrd="0" presId="urn:microsoft.com/office/officeart/2005/8/layout/vList5"/>
    <dgm:cxn modelId="{2A3D21EC-606B-4CFD-9A23-FDBCE5C6A421}" type="presParOf" srcId="{0B242506-E5A6-400B-A578-716071F817CF}" destId="{7D5E524A-C0E8-4C13-B845-10789312CAA6}" srcOrd="1" destOrd="0" presId="urn:microsoft.com/office/officeart/2005/8/layout/vList5"/>
    <dgm:cxn modelId="{AE68F0FD-5423-4C6D-BF2B-EC5074C6739C}" type="presParOf" srcId="{D3F69F51-EDCB-46AF-B9C3-BA9D7346EEA4}" destId="{224E94AF-2A78-4A01-A29B-1E15F8FA7C15}" srcOrd="1" destOrd="0" presId="urn:microsoft.com/office/officeart/2005/8/layout/vList5"/>
    <dgm:cxn modelId="{D0CF6618-FB70-4DFE-87E9-1706B152D65B}" type="presParOf" srcId="{D3F69F51-EDCB-46AF-B9C3-BA9D7346EEA4}" destId="{5D402820-51AC-45CD-87BB-93CF36268D57}" srcOrd="2" destOrd="0" presId="urn:microsoft.com/office/officeart/2005/8/layout/vList5"/>
    <dgm:cxn modelId="{69370C51-06FA-45E6-8903-D79EF2B31AC3}" type="presParOf" srcId="{5D402820-51AC-45CD-87BB-93CF36268D57}" destId="{6ACEBB23-B49F-4324-9D2C-24D9DBBC76E8}" srcOrd="0" destOrd="0" presId="urn:microsoft.com/office/officeart/2005/8/layout/vList5"/>
    <dgm:cxn modelId="{9E785C5A-149A-4A72-A3A7-476D7703A669}" type="presParOf" srcId="{5D402820-51AC-45CD-87BB-93CF36268D57}" destId="{32861362-BF2B-4438-81FF-1128FE3AE7C9}" srcOrd="1" destOrd="0" presId="urn:microsoft.com/office/officeart/2005/8/layout/vList5"/>
    <dgm:cxn modelId="{CA028DB8-4884-498F-A9CD-823293C99A92}" type="presParOf" srcId="{D3F69F51-EDCB-46AF-B9C3-BA9D7346EEA4}" destId="{77FF295E-B04C-4FBC-BAED-2D19D572D726}" srcOrd="3" destOrd="0" presId="urn:microsoft.com/office/officeart/2005/8/layout/vList5"/>
    <dgm:cxn modelId="{23EFBD1D-0D59-4C05-A25F-911A5517FC5E}" type="presParOf" srcId="{D3F69F51-EDCB-46AF-B9C3-BA9D7346EEA4}" destId="{87936F83-0AC8-43E2-95EF-FE2A192A46EE}" srcOrd="4" destOrd="0" presId="urn:microsoft.com/office/officeart/2005/8/layout/vList5"/>
    <dgm:cxn modelId="{68A9A3CB-88AC-44BF-822E-9ACEEC1EA7D6}" type="presParOf" srcId="{87936F83-0AC8-43E2-95EF-FE2A192A46EE}" destId="{108BB9C6-A3DA-4B90-A9D7-B1014364D72D}" srcOrd="0" destOrd="0" presId="urn:microsoft.com/office/officeart/2005/8/layout/vList5"/>
    <dgm:cxn modelId="{D209E886-227C-4525-A120-11C5886EE9DD}" type="presParOf" srcId="{87936F83-0AC8-43E2-95EF-FE2A192A46EE}" destId="{60C21213-8D9A-4B7F-AF00-DFEF278D1695}" srcOrd="1" destOrd="0" presId="urn:microsoft.com/office/officeart/2005/8/layout/vList5"/>
    <dgm:cxn modelId="{9BE266A7-FC85-47AE-B1CD-B551401237F3}" type="presParOf" srcId="{D3F69F51-EDCB-46AF-B9C3-BA9D7346EEA4}" destId="{C682D303-F8E0-4B5D-A663-4EEFF4E1F9C4}" srcOrd="5" destOrd="0" presId="urn:microsoft.com/office/officeart/2005/8/layout/vList5"/>
    <dgm:cxn modelId="{75DAB982-597E-4D86-A916-7EFA2F675EF9}" type="presParOf" srcId="{D3F69F51-EDCB-46AF-B9C3-BA9D7346EEA4}" destId="{F69FC9CB-1531-4780-8266-E71B5FB4C384}" srcOrd="6" destOrd="0" presId="urn:microsoft.com/office/officeart/2005/8/layout/vList5"/>
    <dgm:cxn modelId="{CBCD3332-EBA1-4EDF-8C46-FE6B9121C9C6}" type="presParOf" srcId="{F69FC9CB-1531-4780-8266-E71B5FB4C384}" destId="{F9B7214B-91CC-497F-B5E4-9C40FE39C585}" srcOrd="0" destOrd="0" presId="urn:microsoft.com/office/officeart/2005/8/layout/vList5"/>
    <dgm:cxn modelId="{8DD8ED76-2479-47F0-8B3A-8464E3C70F3B}" type="presParOf" srcId="{F69FC9CB-1531-4780-8266-E71B5FB4C384}" destId="{52D6CC29-E7F4-488F-86FD-DDC5AAD13134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45C9FB0-46CA-49AA-9D94-8ABDE68A4913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F79398B1-801C-4047-B8F6-56733AEA94E7}">
      <dgm:prSet phldrT="[Texto]" custT="1"/>
      <dgm:spPr>
        <a:solidFill>
          <a:srgbClr val="125864"/>
        </a:solidFill>
        <a:ln>
          <a:solidFill>
            <a:srgbClr val="125864"/>
          </a:solidFill>
        </a:ln>
      </dgm:spPr>
      <dgm:t>
        <a:bodyPr/>
        <a:lstStyle/>
        <a:p>
          <a:r>
            <a:rPr lang="en-US" sz="2400" noProof="0" dirty="0" smtClean="0"/>
            <a:t>Reservation-based</a:t>
          </a:r>
          <a:endParaRPr lang="en-US" sz="2400" noProof="0" dirty="0"/>
        </a:p>
      </dgm:t>
    </dgm:pt>
    <dgm:pt modelId="{908A0578-C91C-429B-8E5E-36C6F48444F6}" type="parTrans" cxnId="{3170943B-7FF3-4DBB-8ED9-50E8D0AAD5E7}">
      <dgm:prSet/>
      <dgm:spPr/>
      <dgm:t>
        <a:bodyPr/>
        <a:lstStyle/>
        <a:p>
          <a:endParaRPr lang="en-US" noProof="0"/>
        </a:p>
      </dgm:t>
    </dgm:pt>
    <dgm:pt modelId="{D55EF48D-1361-4FC2-839A-58C8140E3024}" type="sibTrans" cxnId="{3170943B-7FF3-4DBB-8ED9-50E8D0AAD5E7}">
      <dgm:prSet/>
      <dgm:spPr/>
      <dgm:t>
        <a:bodyPr/>
        <a:lstStyle/>
        <a:p>
          <a:endParaRPr lang="en-US" noProof="0"/>
        </a:p>
      </dgm:t>
    </dgm:pt>
    <dgm:pt modelId="{B0160CD4-A253-4F76-A696-39F3E2E56986}">
      <dgm:prSet phldrT="[Texto]"/>
      <dgm:spPr>
        <a:solidFill>
          <a:schemeClr val="accent5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noProof="0" dirty="0" smtClean="0"/>
            <a:t>There is a schedule for using the shared medium. E.g., TDMA.</a:t>
          </a:r>
        </a:p>
        <a:p>
          <a:r>
            <a:rPr lang="en-US" noProof="0" dirty="0" smtClean="0"/>
            <a:t>The scheduling can be centralized or local-based (e.g. 2-hop schedules)</a:t>
          </a:r>
          <a:endParaRPr lang="en-US" noProof="0" dirty="0"/>
        </a:p>
      </dgm:t>
    </dgm:pt>
    <dgm:pt modelId="{5F18E44D-388F-4DD2-BD9C-E029C59B6742}" type="parTrans" cxnId="{E7359877-24BB-4228-ADF4-D8B977D08BF0}">
      <dgm:prSet/>
      <dgm:spPr/>
      <dgm:t>
        <a:bodyPr/>
        <a:lstStyle/>
        <a:p>
          <a:endParaRPr lang="en-US" noProof="0"/>
        </a:p>
      </dgm:t>
    </dgm:pt>
    <dgm:pt modelId="{C717E972-2936-4040-A87B-0F3A9D832314}" type="sibTrans" cxnId="{E7359877-24BB-4228-ADF4-D8B977D08BF0}">
      <dgm:prSet/>
      <dgm:spPr/>
      <dgm:t>
        <a:bodyPr/>
        <a:lstStyle/>
        <a:p>
          <a:endParaRPr lang="en-US" noProof="0"/>
        </a:p>
      </dgm:t>
    </dgm:pt>
    <dgm:pt modelId="{134BAE52-E797-403A-B35D-E45BCB96B915}">
      <dgm:prSet phldrT="[Texto]"/>
      <dgm:spPr>
        <a:solidFill>
          <a:schemeClr val="accent5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noProof="0" dirty="0" smtClean="0">
              <a:sym typeface="Wingdings" pitchFamily="2" charset="2"/>
            </a:rPr>
            <a:t> </a:t>
          </a:r>
          <a:r>
            <a:rPr lang="en-US" noProof="0" dirty="0" smtClean="0"/>
            <a:t>May ensure fairness, avoids collisions</a:t>
          </a:r>
          <a:endParaRPr lang="en-US" noProof="0" dirty="0"/>
        </a:p>
      </dgm:t>
    </dgm:pt>
    <dgm:pt modelId="{6BF748A9-7AFC-46B3-9D7D-F2B430C859E5}" type="parTrans" cxnId="{E1F24B3A-2FA1-4196-B2BD-A92B910A4AF8}">
      <dgm:prSet/>
      <dgm:spPr/>
      <dgm:t>
        <a:bodyPr/>
        <a:lstStyle/>
        <a:p>
          <a:endParaRPr lang="en-US" noProof="0"/>
        </a:p>
      </dgm:t>
    </dgm:pt>
    <dgm:pt modelId="{02AAA645-8C95-4A07-81D8-0830675E0CD6}" type="sibTrans" cxnId="{E1F24B3A-2FA1-4196-B2BD-A92B910A4AF8}">
      <dgm:prSet/>
      <dgm:spPr/>
      <dgm:t>
        <a:bodyPr/>
        <a:lstStyle/>
        <a:p>
          <a:endParaRPr lang="en-US" noProof="0"/>
        </a:p>
      </dgm:t>
    </dgm:pt>
    <dgm:pt modelId="{7AAAA9F8-EB53-4A79-85AD-624C592BE696}">
      <dgm:prSet phldrT="[Texto]" custT="1"/>
      <dgm:spPr>
        <a:solidFill>
          <a:srgbClr val="125864"/>
        </a:solidFill>
        <a:ln>
          <a:solidFill>
            <a:srgbClr val="125864"/>
          </a:solidFill>
        </a:ln>
      </dgm:spPr>
      <dgm:t>
        <a:bodyPr/>
        <a:lstStyle/>
        <a:p>
          <a:r>
            <a:rPr lang="en-US" sz="2400" noProof="0" dirty="0" smtClean="0"/>
            <a:t>Contention-based</a:t>
          </a:r>
          <a:endParaRPr lang="en-US" sz="2400" noProof="0" dirty="0"/>
        </a:p>
      </dgm:t>
    </dgm:pt>
    <dgm:pt modelId="{165A2462-D962-45C7-B52A-665C044D895F}" type="parTrans" cxnId="{E8AB6D17-7C78-4783-903F-4578CBDA5E23}">
      <dgm:prSet/>
      <dgm:spPr/>
      <dgm:t>
        <a:bodyPr/>
        <a:lstStyle/>
        <a:p>
          <a:endParaRPr lang="en-US" noProof="0"/>
        </a:p>
      </dgm:t>
    </dgm:pt>
    <dgm:pt modelId="{366F77C3-3828-4716-831E-58A2C8F902F2}" type="sibTrans" cxnId="{E8AB6D17-7C78-4783-903F-4578CBDA5E23}">
      <dgm:prSet/>
      <dgm:spPr/>
      <dgm:t>
        <a:bodyPr/>
        <a:lstStyle/>
        <a:p>
          <a:endParaRPr lang="en-US" noProof="0"/>
        </a:p>
      </dgm:t>
    </dgm:pt>
    <dgm:pt modelId="{0EC01631-988F-4F38-ADF8-4BF8E5EE814D}">
      <dgm:prSet phldrT="[Texto]"/>
      <dgm:spPr>
        <a:solidFill>
          <a:schemeClr val="accent5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noProof="0" dirty="0" smtClean="0"/>
            <a:t>If several users try to transmit, there is a collision. Eventually a winner will succeed. E.g., CSMA.</a:t>
          </a:r>
          <a:endParaRPr lang="en-US" noProof="0" dirty="0"/>
        </a:p>
      </dgm:t>
    </dgm:pt>
    <dgm:pt modelId="{DB941DDF-872F-4E54-9289-76ECDE008912}" type="parTrans" cxnId="{73C355C4-D5AD-4FC7-BD9A-1246D6DF4448}">
      <dgm:prSet/>
      <dgm:spPr/>
      <dgm:t>
        <a:bodyPr/>
        <a:lstStyle/>
        <a:p>
          <a:endParaRPr lang="en-US" noProof="0"/>
        </a:p>
      </dgm:t>
    </dgm:pt>
    <dgm:pt modelId="{637256A8-2B9F-46C6-9DEF-D2A42F82DD3A}" type="sibTrans" cxnId="{73C355C4-D5AD-4FC7-BD9A-1246D6DF4448}">
      <dgm:prSet/>
      <dgm:spPr/>
      <dgm:t>
        <a:bodyPr/>
        <a:lstStyle/>
        <a:p>
          <a:endParaRPr lang="en-US" noProof="0"/>
        </a:p>
      </dgm:t>
    </dgm:pt>
    <dgm:pt modelId="{741BF22E-4C61-4496-9E33-2EC75F20FFC3}">
      <dgm:prSet phldrT="[Texto]"/>
      <dgm:spPr>
        <a:solidFill>
          <a:schemeClr val="accent5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noProof="0" dirty="0" smtClean="0">
              <a:sym typeface="Wingdings" pitchFamily="2" charset="2"/>
            </a:rPr>
            <a:t> </a:t>
          </a:r>
          <a:r>
            <a:rPr lang="en-US" noProof="0" dirty="0" smtClean="0"/>
            <a:t>No need of global synchronization or topology knowledge. Simpler than reservation-based solutions.</a:t>
          </a:r>
          <a:endParaRPr lang="en-US" noProof="0" dirty="0"/>
        </a:p>
      </dgm:t>
    </dgm:pt>
    <dgm:pt modelId="{D59340A1-ED4E-4115-86FB-0DE4A2FC4373}" type="parTrans" cxnId="{A47E3AB0-94B2-44B0-BA83-5B1D50E7911A}">
      <dgm:prSet/>
      <dgm:spPr/>
      <dgm:t>
        <a:bodyPr/>
        <a:lstStyle/>
        <a:p>
          <a:endParaRPr lang="en-US" noProof="0"/>
        </a:p>
      </dgm:t>
    </dgm:pt>
    <dgm:pt modelId="{3B6E0C82-8F6C-420C-BF27-3612F4203BDE}" type="sibTrans" cxnId="{A47E3AB0-94B2-44B0-BA83-5B1D50E7911A}">
      <dgm:prSet/>
      <dgm:spPr/>
      <dgm:t>
        <a:bodyPr/>
        <a:lstStyle/>
        <a:p>
          <a:endParaRPr lang="en-US" noProof="0"/>
        </a:p>
      </dgm:t>
    </dgm:pt>
    <dgm:pt modelId="{D4306FC3-CE45-4B75-AC3E-3C2582DF6A5F}">
      <dgm:prSet phldrT="[Texto]"/>
      <dgm:spPr>
        <a:solidFill>
          <a:schemeClr val="accent5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noProof="0" dirty="0" smtClean="0">
              <a:sym typeface="Wingdings" pitchFamily="2" charset="2"/>
            </a:rPr>
            <a:t> </a:t>
          </a:r>
          <a:r>
            <a:rPr lang="en-US" noProof="0" dirty="0" smtClean="0"/>
            <a:t>Requires knowing the topology and sometimes also synchronization. The establishment of the schedule produces overhead and may not </a:t>
          </a:r>
          <a:r>
            <a:rPr lang="en-US" noProof="0" dirty="0" err="1" smtClean="0"/>
            <a:t>escale</a:t>
          </a:r>
          <a:r>
            <a:rPr lang="en-US" noProof="0" dirty="0" smtClean="0"/>
            <a:t> well. Not very suitable for highly dynamic environments, either in topology or in traffic patterns.</a:t>
          </a:r>
          <a:endParaRPr lang="en-US" noProof="0" dirty="0"/>
        </a:p>
      </dgm:t>
    </dgm:pt>
    <dgm:pt modelId="{D06BB823-F37D-4E9A-800D-8B095E532193}" type="parTrans" cxnId="{AAD94CB6-D109-4AC2-9C5C-F686FC3FDC74}">
      <dgm:prSet/>
      <dgm:spPr/>
      <dgm:t>
        <a:bodyPr/>
        <a:lstStyle/>
        <a:p>
          <a:endParaRPr lang="en-US" noProof="0"/>
        </a:p>
      </dgm:t>
    </dgm:pt>
    <dgm:pt modelId="{97359769-6055-49EE-89BD-47297DEBB9BC}" type="sibTrans" cxnId="{AAD94CB6-D109-4AC2-9C5C-F686FC3FDC74}">
      <dgm:prSet/>
      <dgm:spPr/>
      <dgm:t>
        <a:bodyPr/>
        <a:lstStyle/>
        <a:p>
          <a:endParaRPr lang="en-US" noProof="0"/>
        </a:p>
      </dgm:t>
    </dgm:pt>
    <dgm:pt modelId="{91C55758-E0AB-4A2B-AAF9-51C96E8C82D5}">
      <dgm:prSet phldrT="[Texto]"/>
      <dgm:spPr>
        <a:solidFill>
          <a:schemeClr val="accent5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noProof="0" dirty="0" smtClean="0">
              <a:sym typeface="Wingdings" pitchFamily="2" charset="2"/>
            </a:rPr>
            <a:t> </a:t>
          </a:r>
          <a:r>
            <a:rPr lang="en-US" noProof="0" dirty="0" smtClean="0"/>
            <a:t>Possible collisions (</a:t>
          </a:r>
          <a:r>
            <a:rPr lang="en-US" noProof="0" dirty="0" smtClean="0">
              <a:sym typeface="Wingdings" pitchFamily="2" charset="2"/>
            </a:rPr>
            <a:t></a:t>
          </a:r>
          <a:r>
            <a:rPr lang="en-US" noProof="0" dirty="0" smtClean="0"/>
            <a:t> higher energy consumption), performance drops when load increases.</a:t>
          </a:r>
          <a:endParaRPr lang="en-US" noProof="0" dirty="0"/>
        </a:p>
      </dgm:t>
    </dgm:pt>
    <dgm:pt modelId="{98689F79-5434-4007-BBE6-001D6BF6A7C7}" type="parTrans" cxnId="{D5B3BF4E-91C6-4A42-8028-D31BF5943F8B}">
      <dgm:prSet/>
      <dgm:spPr/>
      <dgm:t>
        <a:bodyPr/>
        <a:lstStyle/>
        <a:p>
          <a:endParaRPr lang="en-US" noProof="0"/>
        </a:p>
      </dgm:t>
    </dgm:pt>
    <dgm:pt modelId="{BB5C898E-4418-483D-89D0-7D43747B7F05}" type="sibTrans" cxnId="{D5B3BF4E-91C6-4A42-8028-D31BF5943F8B}">
      <dgm:prSet/>
      <dgm:spPr/>
      <dgm:t>
        <a:bodyPr/>
        <a:lstStyle/>
        <a:p>
          <a:endParaRPr lang="en-US" noProof="0"/>
        </a:p>
      </dgm:t>
    </dgm:pt>
    <dgm:pt modelId="{54A59293-1A93-46A2-8C8B-E1F636671E1E}" type="pres">
      <dgm:prSet presAssocID="{045C9FB0-46CA-49AA-9D94-8ABDE68A491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A371E898-48ED-45E2-BB5F-0F0E486D0B86}" type="pres">
      <dgm:prSet presAssocID="{F79398B1-801C-4047-B8F6-56733AEA94E7}" presName="composite" presStyleCnt="0"/>
      <dgm:spPr/>
    </dgm:pt>
    <dgm:pt modelId="{72F48F85-C2D9-489B-AE3C-481E388C029F}" type="pres">
      <dgm:prSet presAssocID="{F79398B1-801C-4047-B8F6-56733AEA94E7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78AE80E-E0F6-48F5-A2CE-07033B305972}" type="pres">
      <dgm:prSet presAssocID="{F79398B1-801C-4047-B8F6-56733AEA94E7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8D5ECB6-282F-4B09-9E65-3437BD9181F4}" type="pres">
      <dgm:prSet presAssocID="{D55EF48D-1361-4FC2-839A-58C8140E3024}" presName="space" presStyleCnt="0"/>
      <dgm:spPr/>
    </dgm:pt>
    <dgm:pt modelId="{8DE18A37-FBC0-4CED-8C94-96408915BB1D}" type="pres">
      <dgm:prSet presAssocID="{7AAAA9F8-EB53-4A79-85AD-624C592BE696}" presName="composite" presStyleCnt="0"/>
      <dgm:spPr/>
    </dgm:pt>
    <dgm:pt modelId="{877FED9F-F08A-410D-BC95-591F6E5BF381}" type="pres">
      <dgm:prSet presAssocID="{7AAAA9F8-EB53-4A79-85AD-624C592BE696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887A631-3DBD-458B-AA30-5C3FC8794840}" type="pres">
      <dgm:prSet presAssocID="{7AAAA9F8-EB53-4A79-85AD-624C592BE696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A47E3AB0-94B2-44B0-BA83-5B1D50E7911A}" srcId="{7AAAA9F8-EB53-4A79-85AD-624C592BE696}" destId="{741BF22E-4C61-4496-9E33-2EC75F20FFC3}" srcOrd="1" destOrd="0" parTransId="{D59340A1-ED4E-4115-86FB-0DE4A2FC4373}" sibTransId="{3B6E0C82-8F6C-420C-BF27-3612F4203BDE}"/>
    <dgm:cxn modelId="{E1F24B3A-2FA1-4196-B2BD-A92B910A4AF8}" srcId="{F79398B1-801C-4047-B8F6-56733AEA94E7}" destId="{134BAE52-E797-403A-B35D-E45BCB96B915}" srcOrd="1" destOrd="0" parTransId="{6BF748A9-7AFC-46B3-9D7D-F2B430C859E5}" sibTransId="{02AAA645-8C95-4A07-81D8-0830675E0CD6}"/>
    <dgm:cxn modelId="{CF50E516-FA18-4599-8E78-0DF36865F304}" type="presOf" srcId="{741BF22E-4C61-4496-9E33-2EC75F20FFC3}" destId="{D887A631-3DBD-458B-AA30-5C3FC8794840}" srcOrd="0" destOrd="1" presId="urn:microsoft.com/office/officeart/2005/8/layout/hList1"/>
    <dgm:cxn modelId="{B40A9060-E586-41A4-B737-EC6A5EC24E01}" type="presOf" srcId="{D4306FC3-CE45-4B75-AC3E-3C2582DF6A5F}" destId="{878AE80E-E0F6-48F5-A2CE-07033B305972}" srcOrd="0" destOrd="2" presId="urn:microsoft.com/office/officeart/2005/8/layout/hList1"/>
    <dgm:cxn modelId="{3170943B-7FF3-4DBB-8ED9-50E8D0AAD5E7}" srcId="{045C9FB0-46CA-49AA-9D94-8ABDE68A4913}" destId="{F79398B1-801C-4047-B8F6-56733AEA94E7}" srcOrd="0" destOrd="0" parTransId="{908A0578-C91C-429B-8E5E-36C6F48444F6}" sibTransId="{D55EF48D-1361-4FC2-839A-58C8140E3024}"/>
    <dgm:cxn modelId="{5410C442-28A4-4A0C-AE8D-60DA0DA08B95}" type="presOf" srcId="{7AAAA9F8-EB53-4A79-85AD-624C592BE696}" destId="{877FED9F-F08A-410D-BC95-591F6E5BF381}" srcOrd="0" destOrd="0" presId="urn:microsoft.com/office/officeart/2005/8/layout/hList1"/>
    <dgm:cxn modelId="{C38E9354-5FD3-4DFD-8155-D86BEB85279C}" type="presOf" srcId="{0EC01631-988F-4F38-ADF8-4BF8E5EE814D}" destId="{D887A631-3DBD-458B-AA30-5C3FC8794840}" srcOrd="0" destOrd="0" presId="urn:microsoft.com/office/officeart/2005/8/layout/hList1"/>
    <dgm:cxn modelId="{AAD94CB6-D109-4AC2-9C5C-F686FC3FDC74}" srcId="{F79398B1-801C-4047-B8F6-56733AEA94E7}" destId="{D4306FC3-CE45-4B75-AC3E-3C2582DF6A5F}" srcOrd="2" destOrd="0" parTransId="{D06BB823-F37D-4E9A-800D-8B095E532193}" sibTransId="{97359769-6055-49EE-89BD-47297DEBB9BC}"/>
    <dgm:cxn modelId="{D5B3BF4E-91C6-4A42-8028-D31BF5943F8B}" srcId="{7AAAA9F8-EB53-4A79-85AD-624C592BE696}" destId="{91C55758-E0AB-4A2B-AAF9-51C96E8C82D5}" srcOrd="2" destOrd="0" parTransId="{98689F79-5434-4007-BBE6-001D6BF6A7C7}" sibTransId="{BB5C898E-4418-483D-89D0-7D43747B7F05}"/>
    <dgm:cxn modelId="{121AECA9-3CCF-4950-975F-31FA7490EEB4}" type="presOf" srcId="{134BAE52-E797-403A-B35D-E45BCB96B915}" destId="{878AE80E-E0F6-48F5-A2CE-07033B305972}" srcOrd="0" destOrd="1" presId="urn:microsoft.com/office/officeart/2005/8/layout/hList1"/>
    <dgm:cxn modelId="{E8AB6D17-7C78-4783-903F-4578CBDA5E23}" srcId="{045C9FB0-46CA-49AA-9D94-8ABDE68A4913}" destId="{7AAAA9F8-EB53-4A79-85AD-624C592BE696}" srcOrd="1" destOrd="0" parTransId="{165A2462-D962-45C7-B52A-665C044D895F}" sibTransId="{366F77C3-3828-4716-831E-58A2C8F902F2}"/>
    <dgm:cxn modelId="{21BF57E0-A758-43AE-BAA8-035CB4009423}" type="presOf" srcId="{B0160CD4-A253-4F76-A696-39F3E2E56986}" destId="{878AE80E-E0F6-48F5-A2CE-07033B305972}" srcOrd="0" destOrd="0" presId="urn:microsoft.com/office/officeart/2005/8/layout/hList1"/>
    <dgm:cxn modelId="{FB53B991-575B-4EFF-898E-A5674E169A24}" type="presOf" srcId="{045C9FB0-46CA-49AA-9D94-8ABDE68A4913}" destId="{54A59293-1A93-46A2-8C8B-E1F636671E1E}" srcOrd="0" destOrd="0" presId="urn:microsoft.com/office/officeart/2005/8/layout/hList1"/>
    <dgm:cxn modelId="{825D1B78-5AB4-4E3C-9326-55132ECB1AAA}" type="presOf" srcId="{91C55758-E0AB-4A2B-AAF9-51C96E8C82D5}" destId="{D887A631-3DBD-458B-AA30-5C3FC8794840}" srcOrd="0" destOrd="2" presId="urn:microsoft.com/office/officeart/2005/8/layout/hList1"/>
    <dgm:cxn modelId="{5C52044B-40BE-4DCD-849E-DF8B0DCEDAED}" type="presOf" srcId="{F79398B1-801C-4047-B8F6-56733AEA94E7}" destId="{72F48F85-C2D9-489B-AE3C-481E388C029F}" srcOrd="0" destOrd="0" presId="urn:microsoft.com/office/officeart/2005/8/layout/hList1"/>
    <dgm:cxn modelId="{E7359877-24BB-4228-ADF4-D8B977D08BF0}" srcId="{F79398B1-801C-4047-B8F6-56733AEA94E7}" destId="{B0160CD4-A253-4F76-A696-39F3E2E56986}" srcOrd="0" destOrd="0" parTransId="{5F18E44D-388F-4DD2-BD9C-E029C59B6742}" sibTransId="{C717E972-2936-4040-A87B-0F3A9D832314}"/>
    <dgm:cxn modelId="{73C355C4-D5AD-4FC7-BD9A-1246D6DF4448}" srcId="{7AAAA9F8-EB53-4A79-85AD-624C592BE696}" destId="{0EC01631-988F-4F38-ADF8-4BF8E5EE814D}" srcOrd="0" destOrd="0" parTransId="{DB941DDF-872F-4E54-9289-76ECDE008912}" sibTransId="{637256A8-2B9F-46C6-9DEF-D2A42F82DD3A}"/>
    <dgm:cxn modelId="{0717F3D7-2D09-45A4-A56B-84AC63846D97}" type="presParOf" srcId="{54A59293-1A93-46A2-8C8B-E1F636671E1E}" destId="{A371E898-48ED-45E2-BB5F-0F0E486D0B86}" srcOrd="0" destOrd="0" presId="urn:microsoft.com/office/officeart/2005/8/layout/hList1"/>
    <dgm:cxn modelId="{CBD69BBD-C651-47AD-A78C-E3E3EC937890}" type="presParOf" srcId="{A371E898-48ED-45E2-BB5F-0F0E486D0B86}" destId="{72F48F85-C2D9-489B-AE3C-481E388C029F}" srcOrd="0" destOrd="0" presId="urn:microsoft.com/office/officeart/2005/8/layout/hList1"/>
    <dgm:cxn modelId="{3116FEDC-1834-4111-949D-C0E0718FE767}" type="presParOf" srcId="{A371E898-48ED-45E2-BB5F-0F0E486D0B86}" destId="{878AE80E-E0F6-48F5-A2CE-07033B305972}" srcOrd="1" destOrd="0" presId="urn:microsoft.com/office/officeart/2005/8/layout/hList1"/>
    <dgm:cxn modelId="{AA819F7C-409A-471E-8C10-BA76955558E0}" type="presParOf" srcId="{54A59293-1A93-46A2-8C8B-E1F636671E1E}" destId="{F8D5ECB6-282F-4B09-9E65-3437BD9181F4}" srcOrd="1" destOrd="0" presId="urn:microsoft.com/office/officeart/2005/8/layout/hList1"/>
    <dgm:cxn modelId="{03541908-28D7-420A-83FD-0832C3ACA12B}" type="presParOf" srcId="{54A59293-1A93-46A2-8C8B-E1F636671E1E}" destId="{8DE18A37-FBC0-4CED-8C94-96408915BB1D}" srcOrd="2" destOrd="0" presId="urn:microsoft.com/office/officeart/2005/8/layout/hList1"/>
    <dgm:cxn modelId="{FFC76787-DD71-49FC-BA64-59473849F86A}" type="presParOf" srcId="{8DE18A37-FBC0-4CED-8C94-96408915BB1D}" destId="{877FED9F-F08A-410D-BC95-591F6E5BF381}" srcOrd="0" destOrd="0" presId="urn:microsoft.com/office/officeart/2005/8/layout/hList1"/>
    <dgm:cxn modelId="{70E2EF36-D5B2-4B5C-8BFF-931B53758DE5}" type="presParOf" srcId="{8DE18A37-FBC0-4CED-8C94-96408915BB1D}" destId="{D887A631-3DBD-458B-AA30-5C3FC8794840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C9065B9-E38A-40B6-B606-424481A5E5F2}" type="doc">
      <dgm:prSet loTypeId="urn:microsoft.com/office/officeart/2005/8/layout/vList5" loCatId="list" qsTypeId="urn:microsoft.com/office/officeart/2005/8/quickstyle/simple4" qsCatId="simple" csTypeId="urn:microsoft.com/office/officeart/2005/8/colors/accent2_2" csCatId="accent2" phldr="1"/>
      <dgm:spPr/>
      <dgm:t>
        <a:bodyPr/>
        <a:lstStyle/>
        <a:p>
          <a:endParaRPr lang="en-GB"/>
        </a:p>
      </dgm:t>
    </dgm:pt>
    <dgm:pt modelId="{FFA0AACC-2B7C-4D56-9FD1-2628219F4564}">
      <dgm:prSet phldrT="[Texto]" custT="1"/>
      <dgm:spPr>
        <a:solidFill>
          <a:schemeClr val="bg1"/>
        </a:solidFill>
      </dgm:spPr>
      <dgm:t>
        <a:bodyPr/>
        <a:lstStyle/>
        <a:p>
          <a:r>
            <a:rPr lang="en-US" sz="2400" noProof="0" dirty="0" smtClean="0">
              <a:solidFill>
                <a:schemeClr val="bg1">
                  <a:lumMod val="50000"/>
                </a:schemeClr>
              </a:solidFill>
            </a:rPr>
            <a:t>[Upper layers]</a:t>
          </a:r>
          <a:endParaRPr lang="en-US" sz="2400" noProof="0" dirty="0">
            <a:solidFill>
              <a:schemeClr val="bg1">
                <a:lumMod val="50000"/>
              </a:schemeClr>
            </a:solidFill>
          </a:endParaRPr>
        </a:p>
      </dgm:t>
    </dgm:pt>
    <dgm:pt modelId="{9D991F70-6DC6-4DE9-AA9C-30D1B7373FA2}" type="parTrans" cxnId="{DD1B2233-3635-47F0-ABEE-FBF03BE2569D}">
      <dgm:prSet/>
      <dgm:spPr/>
      <dgm:t>
        <a:bodyPr/>
        <a:lstStyle/>
        <a:p>
          <a:endParaRPr lang="en-US" noProof="0"/>
        </a:p>
      </dgm:t>
    </dgm:pt>
    <dgm:pt modelId="{7C6DC14E-26C2-44E9-999B-392C2075FFF8}" type="sibTrans" cxnId="{DD1B2233-3635-47F0-ABEE-FBF03BE2569D}">
      <dgm:prSet/>
      <dgm:spPr/>
      <dgm:t>
        <a:bodyPr/>
        <a:lstStyle/>
        <a:p>
          <a:endParaRPr lang="en-US" noProof="0"/>
        </a:p>
      </dgm:t>
    </dgm:pt>
    <dgm:pt modelId="{C59A2FE5-AC40-45F7-A46B-47C02A63380B}">
      <dgm:prSet phldrT="[Texto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sz="1800" noProof="0" dirty="0" smtClean="0"/>
            <a:t>End-2-end communication.</a:t>
          </a:r>
          <a:endParaRPr lang="en-US" sz="1800" noProof="0" dirty="0"/>
        </a:p>
      </dgm:t>
    </dgm:pt>
    <dgm:pt modelId="{0FA8BAD1-14B9-48A4-A6AC-BA3B79E19148}" type="parTrans" cxnId="{AB43509C-016A-42F4-A508-798CE7D2A90D}">
      <dgm:prSet/>
      <dgm:spPr/>
      <dgm:t>
        <a:bodyPr/>
        <a:lstStyle/>
        <a:p>
          <a:endParaRPr lang="en-US" noProof="0"/>
        </a:p>
      </dgm:t>
    </dgm:pt>
    <dgm:pt modelId="{ED464897-D06B-4278-B1CE-4CC0935016D9}" type="sibTrans" cxnId="{AB43509C-016A-42F4-A508-798CE7D2A90D}">
      <dgm:prSet/>
      <dgm:spPr/>
      <dgm:t>
        <a:bodyPr/>
        <a:lstStyle/>
        <a:p>
          <a:endParaRPr lang="en-US" noProof="0"/>
        </a:p>
      </dgm:t>
    </dgm:pt>
    <dgm:pt modelId="{580C1314-6789-4EE7-9B2B-DE660C8B24A2}">
      <dgm:prSet phldrT="[Texto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en-US" sz="1800" noProof="0" dirty="0" smtClean="0"/>
            <a:t>Topologies and </a:t>
          </a:r>
          <a:r>
            <a:rPr lang="en-US" sz="1800" u="sng" noProof="0" dirty="0" smtClean="0"/>
            <a:t>routing</a:t>
          </a:r>
          <a:r>
            <a:rPr lang="en-US" sz="1800" noProof="0" dirty="0" smtClean="0"/>
            <a:t> are among its main characteristics, especially for multi-hop communication.</a:t>
          </a:r>
          <a:endParaRPr lang="en-US" sz="1800" noProof="0" dirty="0"/>
        </a:p>
      </dgm:t>
    </dgm:pt>
    <dgm:pt modelId="{6921A53A-F0D7-4F2F-880C-7707892DBA0A}" type="parTrans" cxnId="{3247C592-5B20-430E-9FD3-BFEA8B814207}">
      <dgm:prSet/>
      <dgm:spPr/>
      <dgm:t>
        <a:bodyPr/>
        <a:lstStyle/>
        <a:p>
          <a:endParaRPr lang="en-US" noProof="0"/>
        </a:p>
      </dgm:t>
    </dgm:pt>
    <dgm:pt modelId="{C30AE782-E28B-4593-899E-FB4A229792BF}" type="sibTrans" cxnId="{3247C592-5B20-430E-9FD3-BFEA8B814207}">
      <dgm:prSet/>
      <dgm:spPr/>
      <dgm:t>
        <a:bodyPr/>
        <a:lstStyle/>
        <a:p>
          <a:endParaRPr lang="en-US" noProof="0"/>
        </a:p>
      </dgm:t>
    </dgm:pt>
    <dgm:pt modelId="{01A02B8A-9BF1-4F85-AB95-C863A5F683CD}">
      <dgm:prSet phldrT="[Texto]" custT="1"/>
      <dgm:spPr>
        <a:solidFill>
          <a:schemeClr val="bg1"/>
        </a:solidFill>
      </dgm:spPr>
      <dgm:t>
        <a:bodyPr/>
        <a:lstStyle/>
        <a:p>
          <a:r>
            <a:rPr lang="en-US" sz="2400" noProof="0" dirty="0" smtClean="0">
              <a:solidFill>
                <a:schemeClr val="bg1">
                  <a:lumMod val="50000"/>
                </a:schemeClr>
              </a:solidFill>
            </a:rPr>
            <a:t>Data link</a:t>
          </a:r>
          <a:endParaRPr lang="en-US" sz="2400" noProof="0" dirty="0">
            <a:solidFill>
              <a:schemeClr val="bg1">
                <a:lumMod val="50000"/>
              </a:schemeClr>
            </a:solidFill>
          </a:endParaRPr>
        </a:p>
      </dgm:t>
    </dgm:pt>
    <dgm:pt modelId="{44C05127-7C73-4BCD-ABA6-E42209726EA5}" type="parTrans" cxnId="{03D48F1D-25BD-4D68-BD07-E99FFB281BF3}">
      <dgm:prSet/>
      <dgm:spPr/>
      <dgm:t>
        <a:bodyPr/>
        <a:lstStyle/>
        <a:p>
          <a:endParaRPr lang="en-US" noProof="0"/>
        </a:p>
      </dgm:t>
    </dgm:pt>
    <dgm:pt modelId="{3A31669C-1928-4414-ABA0-ECAB01631A23}" type="sibTrans" cxnId="{03D48F1D-25BD-4D68-BD07-E99FFB281BF3}">
      <dgm:prSet/>
      <dgm:spPr/>
      <dgm:t>
        <a:bodyPr/>
        <a:lstStyle/>
        <a:p>
          <a:endParaRPr lang="en-US" noProof="0"/>
        </a:p>
      </dgm:t>
    </dgm:pt>
    <dgm:pt modelId="{AEEA3F74-04A0-45F9-9933-5DBAE5875F90}">
      <dgm:prSet phldrT="[Texto]" custT="1"/>
      <dgm:spPr>
        <a:solidFill>
          <a:schemeClr val="bg1"/>
        </a:solidFill>
      </dgm:spPr>
      <dgm:t>
        <a:bodyPr/>
        <a:lstStyle/>
        <a:p>
          <a:r>
            <a:rPr lang="en-US" sz="1800" noProof="0" dirty="0" smtClean="0">
              <a:solidFill>
                <a:schemeClr val="bg1">
                  <a:lumMod val="50000"/>
                </a:schemeClr>
              </a:solidFill>
            </a:rPr>
            <a:t>Communication between </a:t>
          </a:r>
          <a:r>
            <a:rPr lang="en-US" sz="1800" noProof="0" dirty="0" err="1" smtClean="0">
              <a:solidFill>
                <a:schemeClr val="bg1">
                  <a:lumMod val="50000"/>
                </a:schemeClr>
              </a:solidFill>
            </a:rPr>
            <a:t>neighbouring</a:t>
          </a:r>
          <a:r>
            <a:rPr lang="en-US" sz="1800" noProof="0" dirty="0" smtClean="0">
              <a:solidFill>
                <a:schemeClr val="bg1">
                  <a:lumMod val="50000"/>
                </a:schemeClr>
              </a:solidFill>
            </a:rPr>
            <a:t> nodes.</a:t>
          </a:r>
          <a:endParaRPr lang="en-US" sz="1800" noProof="0" dirty="0">
            <a:solidFill>
              <a:schemeClr val="bg1">
                <a:lumMod val="50000"/>
              </a:schemeClr>
            </a:solidFill>
          </a:endParaRPr>
        </a:p>
      </dgm:t>
    </dgm:pt>
    <dgm:pt modelId="{768DC02A-BDA9-4886-8FD8-032B858D2322}" type="parTrans" cxnId="{91C4CB77-EFB5-4310-BBFC-D9050312F613}">
      <dgm:prSet/>
      <dgm:spPr/>
      <dgm:t>
        <a:bodyPr/>
        <a:lstStyle/>
        <a:p>
          <a:endParaRPr lang="en-US" noProof="0"/>
        </a:p>
      </dgm:t>
    </dgm:pt>
    <dgm:pt modelId="{611FCB7A-7CCB-4701-8A4F-5BAEBA83520E}" type="sibTrans" cxnId="{91C4CB77-EFB5-4310-BBFC-D9050312F613}">
      <dgm:prSet/>
      <dgm:spPr/>
      <dgm:t>
        <a:bodyPr/>
        <a:lstStyle/>
        <a:p>
          <a:endParaRPr lang="en-US" noProof="0"/>
        </a:p>
      </dgm:t>
    </dgm:pt>
    <dgm:pt modelId="{FFD9C452-B784-40ED-9CD7-70D0BA97677F}">
      <dgm:prSet phldrT="[Texto]" custT="1"/>
      <dgm:spPr>
        <a:solidFill>
          <a:schemeClr val="bg1"/>
        </a:solidFill>
      </dgm:spPr>
      <dgm:t>
        <a:bodyPr/>
        <a:lstStyle/>
        <a:p>
          <a:r>
            <a:rPr lang="en-US" sz="1800" noProof="0" dirty="0" smtClean="0">
              <a:solidFill>
                <a:schemeClr val="bg1">
                  <a:lumMod val="50000"/>
                </a:schemeClr>
              </a:solidFill>
            </a:rPr>
            <a:t>Medium Access Control (MAC) is the main design issue in </a:t>
          </a:r>
          <a:r>
            <a:rPr lang="en-US" sz="1800" noProof="0" dirty="0" err="1" smtClean="0">
              <a:solidFill>
                <a:schemeClr val="bg1">
                  <a:lumMod val="50000"/>
                </a:schemeClr>
              </a:solidFill>
            </a:rPr>
            <a:t>WSN</a:t>
          </a:r>
          <a:r>
            <a:rPr lang="en-US" sz="1800" noProof="0" dirty="0" smtClean="0">
              <a:solidFill>
                <a:schemeClr val="bg1">
                  <a:lumMod val="50000"/>
                </a:schemeClr>
              </a:solidFill>
            </a:rPr>
            <a:t>. It coordinates the usage of a medium that is shared by several nodes.</a:t>
          </a:r>
          <a:endParaRPr lang="en-US" sz="1800" noProof="0" dirty="0">
            <a:solidFill>
              <a:schemeClr val="bg1">
                <a:lumMod val="50000"/>
              </a:schemeClr>
            </a:solidFill>
          </a:endParaRPr>
        </a:p>
      </dgm:t>
    </dgm:pt>
    <dgm:pt modelId="{05B42BA7-3417-4D18-846C-8D7507BB1AE7}" type="parTrans" cxnId="{17C7855E-C0F8-4E0D-9C06-61A2C27F6A28}">
      <dgm:prSet/>
      <dgm:spPr/>
      <dgm:t>
        <a:bodyPr/>
        <a:lstStyle/>
        <a:p>
          <a:endParaRPr lang="en-US" noProof="0"/>
        </a:p>
      </dgm:t>
    </dgm:pt>
    <dgm:pt modelId="{269DEA99-1776-4AFA-B3E3-70CEF1946DAE}" type="sibTrans" cxnId="{17C7855E-C0F8-4E0D-9C06-61A2C27F6A28}">
      <dgm:prSet/>
      <dgm:spPr/>
      <dgm:t>
        <a:bodyPr/>
        <a:lstStyle/>
        <a:p>
          <a:endParaRPr lang="en-US" noProof="0"/>
        </a:p>
      </dgm:t>
    </dgm:pt>
    <dgm:pt modelId="{3AA5D84A-D195-4B48-BA1D-3929F8FB9388}">
      <dgm:prSet phldrT="[Texto]" custT="1"/>
      <dgm:spPr>
        <a:solidFill>
          <a:schemeClr val="bg1"/>
        </a:solidFill>
      </dgm:spPr>
      <dgm:t>
        <a:bodyPr/>
        <a:lstStyle/>
        <a:p>
          <a:r>
            <a:rPr lang="en-US" sz="2400" noProof="0" dirty="0" smtClean="0">
              <a:solidFill>
                <a:schemeClr val="bg1">
                  <a:lumMod val="50000"/>
                </a:schemeClr>
              </a:solidFill>
            </a:rPr>
            <a:t>Physical</a:t>
          </a:r>
          <a:endParaRPr lang="en-US" sz="2400" noProof="0" dirty="0">
            <a:solidFill>
              <a:schemeClr val="bg1">
                <a:lumMod val="50000"/>
              </a:schemeClr>
            </a:solidFill>
          </a:endParaRPr>
        </a:p>
      </dgm:t>
    </dgm:pt>
    <dgm:pt modelId="{C4FFABA9-60C3-4C56-8127-E93CC059916B}" type="parTrans" cxnId="{5D8D1959-E0DC-4EAB-8BDF-960B16354324}">
      <dgm:prSet/>
      <dgm:spPr/>
      <dgm:t>
        <a:bodyPr/>
        <a:lstStyle/>
        <a:p>
          <a:endParaRPr lang="en-US" noProof="0"/>
        </a:p>
      </dgm:t>
    </dgm:pt>
    <dgm:pt modelId="{80349C4F-3FBB-4C2A-8F8F-2CFCD4B2D3E2}" type="sibTrans" cxnId="{5D8D1959-E0DC-4EAB-8BDF-960B16354324}">
      <dgm:prSet/>
      <dgm:spPr/>
      <dgm:t>
        <a:bodyPr/>
        <a:lstStyle/>
        <a:p>
          <a:endParaRPr lang="en-US" noProof="0"/>
        </a:p>
      </dgm:t>
    </dgm:pt>
    <dgm:pt modelId="{EF956542-85AE-4D27-A613-3EA9BAECAE87}">
      <dgm:prSet phldrT="[Texto]" custT="1"/>
      <dgm:spPr>
        <a:solidFill>
          <a:schemeClr val="bg1"/>
        </a:solidFill>
      </dgm:spPr>
      <dgm:t>
        <a:bodyPr/>
        <a:lstStyle/>
        <a:p>
          <a:r>
            <a:rPr lang="en-US" sz="1800" noProof="0" dirty="0" smtClean="0">
              <a:solidFill>
                <a:schemeClr val="bg1">
                  <a:lumMod val="50000"/>
                </a:schemeClr>
              </a:solidFill>
            </a:rPr>
            <a:t>Interface to the (wireless) transmission medium.</a:t>
          </a:r>
          <a:endParaRPr lang="en-US" sz="1800" noProof="0" dirty="0">
            <a:solidFill>
              <a:schemeClr val="bg1">
                <a:lumMod val="50000"/>
              </a:schemeClr>
            </a:solidFill>
          </a:endParaRPr>
        </a:p>
      </dgm:t>
    </dgm:pt>
    <dgm:pt modelId="{E6DA8D56-F9D4-4E52-A83B-6E3E76B7A58F}" type="parTrans" cxnId="{22F08D03-FA77-4215-B77D-EAA7C8AE28AC}">
      <dgm:prSet/>
      <dgm:spPr/>
      <dgm:t>
        <a:bodyPr/>
        <a:lstStyle/>
        <a:p>
          <a:endParaRPr lang="en-US" noProof="0"/>
        </a:p>
      </dgm:t>
    </dgm:pt>
    <dgm:pt modelId="{3801958D-57A4-4924-9692-43E5E3808288}" type="sibTrans" cxnId="{22F08D03-FA77-4215-B77D-EAA7C8AE28AC}">
      <dgm:prSet/>
      <dgm:spPr/>
      <dgm:t>
        <a:bodyPr/>
        <a:lstStyle/>
        <a:p>
          <a:endParaRPr lang="en-US" noProof="0"/>
        </a:p>
      </dgm:t>
    </dgm:pt>
    <dgm:pt modelId="{2B5B2B8A-6AA1-450C-8A29-AFF9B4CDCAF4}">
      <dgm:prSet phldrT="[Texto]" custT="1"/>
      <dgm:spPr>
        <a:solidFill>
          <a:schemeClr val="bg1"/>
        </a:solidFill>
      </dgm:spPr>
      <dgm:t>
        <a:bodyPr/>
        <a:lstStyle/>
        <a:p>
          <a:r>
            <a:rPr lang="en-US" sz="1800" noProof="0" dirty="0" smtClean="0">
              <a:solidFill>
                <a:schemeClr val="bg1">
                  <a:lumMod val="50000"/>
                </a:schemeClr>
              </a:solidFill>
            </a:rPr>
            <a:t>Modulation, frequency bands, bit rate, …</a:t>
          </a:r>
          <a:endParaRPr lang="en-US" sz="1800" noProof="0" dirty="0">
            <a:solidFill>
              <a:schemeClr val="bg1">
                <a:lumMod val="50000"/>
              </a:schemeClr>
            </a:solidFill>
          </a:endParaRPr>
        </a:p>
      </dgm:t>
    </dgm:pt>
    <dgm:pt modelId="{A323697E-D1AE-4991-89B1-B6743B5F49EA}" type="parTrans" cxnId="{D36FAF85-E663-414C-9034-2932DEA9675F}">
      <dgm:prSet/>
      <dgm:spPr/>
      <dgm:t>
        <a:bodyPr/>
        <a:lstStyle/>
        <a:p>
          <a:endParaRPr lang="en-US" noProof="0"/>
        </a:p>
      </dgm:t>
    </dgm:pt>
    <dgm:pt modelId="{28B7E10D-9DEC-4536-B63F-196E65D2BC6A}" type="sibTrans" cxnId="{D36FAF85-E663-414C-9034-2932DEA9675F}">
      <dgm:prSet/>
      <dgm:spPr/>
      <dgm:t>
        <a:bodyPr/>
        <a:lstStyle/>
        <a:p>
          <a:endParaRPr lang="en-US" noProof="0"/>
        </a:p>
      </dgm:t>
    </dgm:pt>
    <dgm:pt modelId="{DE83FBE3-20D7-4142-B1C1-8F18AEB0C4A4}">
      <dgm:prSet phldrT="[Texto]" custT="1"/>
      <dgm:spPr>
        <a:solidFill>
          <a:srgbClr val="125864"/>
        </a:solidFill>
      </dgm:spPr>
      <dgm:t>
        <a:bodyPr/>
        <a:lstStyle/>
        <a:p>
          <a:r>
            <a:rPr lang="en-US" sz="2400" noProof="0" dirty="0" smtClean="0"/>
            <a:t>Network</a:t>
          </a:r>
          <a:endParaRPr lang="en-US" sz="2400" noProof="0" dirty="0"/>
        </a:p>
      </dgm:t>
    </dgm:pt>
    <dgm:pt modelId="{BEBE222B-FED1-42F4-B90F-CEBB7069D60F}" type="parTrans" cxnId="{A21D4FE6-316A-4AAA-B118-7B985C835537}">
      <dgm:prSet/>
      <dgm:spPr/>
      <dgm:t>
        <a:bodyPr/>
        <a:lstStyle/>
        <a:p>
          <a:endParaRPr lang="en-US" noProof="0"/>
        </a:p>
      </dgm:t>
    </dgm:pt>
    <dgm:pt modelId="{AFDF6136-24B5-4E1D-9985-556428DD4609}" type="sibTrans" cxnId="{A21D4FE6-316A-4AAA-B118-7B985C835537}">
      <dgm:prSet/>
      <dgm:spPr/>
      <dgm:t>
        <a:bodyPr/>
        <a:lstStyle/>
        <a:p>
          <a:endParaRPr lang="en-US" noProof="0"/>
        </a:p>
      </dgm:t>
    </dgm:pt>
    <dgm:pt modelId="{17545C04-B310-4924-96EA-063350E08E25}">
      <dgm:prSet phldrT="[Texto]" custT="1"/>
      <dgm:spPr>
        <a:solidFill>
          <a:schemeClr val="bg1"/>
        </a:solidFill>
      </dgm:spPr>
      <dgm:t>
        <a:bodyPr/>
        <a:lstStyle/>
        <a:p>
          <a:r>
            <a:rPr lang="en-US" sz="1800" noProof="0" dirty="0" smtClean="0">
              <a:solidFill>
                <a:schemeClr val="bg1">
                  <a:lumMod val="50000"/>
                </a:schemeClr>
              </a:solidFill>
            </a:rPr>
            <a:t>Transport layer (has received not much attention from the research community).</a:t>
          </a:r>
          <a:endParaRPr lang="en-US" sz="1800" noProof="0" dirty="0">
            <a:solidFill>
              <a:schemeClr val="bg1">
                <a:lumMod val="50000"/>
              </a:schemeClr>
            </a:solidFill>
          </a:endParaRPr>
        </a:p>
      </dgm:t>
    </dgm:pt>
    <dgm:pt modelId="{DFDD69CA-6D42-4FB2-B8F3-CBAF2CD2E88E}" type="parTrans" cxnId="{3F7B1203-53AF-4D11-ADA5-B02218E49AF8}">
      <dgm:prSet/>
      <dgm:spPr/>
      <dgm:t>
        <a:bodyPr/>
        <a:lstStyle/>
        <a:p>
          <a:endParaRPr lang="en-US" noProof="0"/>
        </a:p>
      </dgm:t>
    </dgm:pt>
    <dgm:pt modelId="{3603C540-F368-423D-9AC9-FA54B942F47E}" type="sibTrans" cxnId="{3F7B1203-53AF-4D11-ADA5-B02218E49AF8}">
      <dgm:prSet/>
      <dgm:spPr/>
      <dgm:t>
        <a:bodyPr/>
        <a:lstStyle/>
        <a:p>
          <a:endParaRPr lang="en-US" noProof="0"/>
        </a:p>
      </dgm:t>
    </dgm:pt>
    <dgm:pt modelId="{A43790B2-8C9F-4292-A601-20DCB8CDE386}">
      <dgm:prSet phldrT="[Texto]" custT="1"/>
      <dgm:spPr>
        <a:solidFill>
          <a:schemeClr val="bg1"/>
        </a:solidFill>
      </dgm:spPr>
      <dgm:t>
        <a:bodyPr/>
        <a:lstStyle/>
        <a:p>
          <a:r>
            <a:rPr lang="en-US" sz="1800" noProof="0" dirty="0" smtClean="0">
              <a:solidFill>
                <a:schemeClr val="bg1">
                  <a:lumMod val="50000"/>
                </a:schemeClr>
              </a:solidFill>
            </a:rPr>
            <a:t>Applications.</a:t>
          </a:r>
          <a:endParaRPr lang="en-US" sz="1800" noProof="0" dirty="0">
            <a:solidFill>
              <a:schemeClr val="bg1">
                <a:lumMod val="50000"/>
              </a:schemeClr>
            </a:solidFill>
          </a:endParaRPr>
        </a:p>
      </dgm:t>
    </dgm:pt>
    <dgm:pt modelId="{B36BCBA9-E9CD-4771-80BC-31916EAC6FA3}" type="parTrans" cxnId="{23D0B95A-4755-4A0A-B815-B9E6E95A1D07}">
      <dgm:prSet/>
      <dgm:spPr/>
      <dgm:t>
        <a:bodyPr/>
        <a:lstStyle/>
        <a:p>
          <a:endParaRPr lang="en-US" noProof="0"/>
        </a:p>
      </dgm:t>
    </dgm:pt>
    <dgm:pt modelId="{4C2DFCF7-BBBD-41CB-B082-46CC5FC54996}" type="sibTrans" cxnId="{23D0B95A-4755-4A0A-B815-B9E6E95A1D07}">
      <dgm:prSet/>
      <dgm:spPr/>
      <dgm:t>
        <a:bodyPr/>
        <a:lstStyle/>
        <a:p>
          <a:endParaRPr lang="en-US" noProof="0"/>
        </a:p>
      </dgm:t>
    </dgm:pt>
    <dgm:pt modelId="{D3F69F51-EDCB-46AF-B9C3-BA9D7346EEA4}" type="pres">
      <dgm:prSet presAssocID="{EC9065B9-E38A-40B6-B606-424481A5E5F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0B242506-E5A6-400B-A578-716071F817CF}" type="pres">
      <dgm:prSet presAssocID="{FFA0AACC-2B7C-4D56-9FD1-2628219F4564}" presName="linNode" presStyleCnt="0"/>
      <dgm:spPr/>
    </dgm:pt>
    <dgm:pt modelId="{A2012AD1-7470-448E-B66C-12C1B4747156}" type="pres">
      <dgm:prSet presAssocID="{FFA0AACC-2B7C-4D56-9FD1-2628219F4564}" presName="parentText" presStyleLbl="node1" presStyleIdx="0" presStyleCnt="4" custScaleX="46893" custLinFactNeighborX="-7632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D5E524A-C0E8-4C13-B845-10789312CAA6}" type="pres">
      <dgm:prSet presAssocID="{FFA0AACC-2B7C-4D56-9FD1-2628219F4564}" presName="descendantText" presStyleLbl="alignAccFollowNode1" presStyleIdx="0" presStyleCnt="4" custScaleX="13234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24E94AF-2A78-4A01-A29B-1E15F8FA7C15}" type="pres">
      <dgm:prSet presAssocID="{7C6DC14E-26C2-44E9-999B-392C2075FFF8}" presName="sp" presStyleCnt="0"/>
      <dgm:spPr/>
    </dgm:pt>
    <dgm:pt modelId="{5D402820-51AC-45CD-87BB-93CF36268D57}" type="pres">
      <dgm:prSet presAssocID="{DE83FBE3-20D7-4142-B1C1-8F18AEB0C4A4}" presName="linNode" presStyleCnt="0"/>
      <dgm:spPr/>
    </dgm:pt>
    <dgm:pt modelId="{6ACEBB23-B49F-4324-9D2C-24D9DBBC76E8}" type="pres">
      <dgm:prSet presAssocID="{DE83FBE3-20D7-4142-B1C1-8F18AEB0C4A4}" presName="parentText" presStyleLbl="node1" presStyleIdx="1" presStyleCnt="4" custScaleX="46893" custLinFactNeighborX="-7632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2861362-BF2B-4438-81FF-1128FE3AE7C9}" type="pres">
      <dgm:prSet presAssocID="{DE83FBE3-20D7-4142-B1C1-8F18AEB0C4A4}" presName="descendantText" presStyleLbl="alignAccFollowNode1" presStyleIdx="1" presStyleCnt="4" custScaleX="13234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7FF295E-B04C-4FBC-BAED-2D19D572D726}" type="pres">
      <dgm:prSet presAssocID="{AFDF6136-24B5-4E1D-9985-556428DD4609}" presName="sp" presStyleCnt="0"/>
      <dgm:spPr/>
    </dgm:pt>
    <dgm:pt modelId="{87936F83-0AC8-43E2-95EF-FE2A192A46EE}" type="pres">
      <dgm:prSet presAssocID="{01A02B8A-9BF1-4F85-AB95-C863A5F683CD}" presName="linNode" presStyleCnt="0"/>
      <dgm:spPr/>
    </dgm:pt>
    <dgm:pt modelId="{108BB9C6-A3DA-4B90-A9D7-B1014364D72D}" type="pres">
      <dgm:prSet presAssocID="{01A02B8A-9BF1-4F85-AB95-C863A5F683CD}" presName="parentText" presStyleLbl="node1" presStyleIdx="2" presStyleCnt="4" custScaleX="46893" custLinFactNeighborX="-7632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0C21213-8D9A-4B7F-AF00-DFEF278D1695}" type="pres">
      <dgm:prSet presAssocID="{01A02B8A-9BF1-4F85-AB95-C863A5F683CD}" presName="descendantText" presStyleLbl="alignAccFollowNode1" presStyleIdx="2" presStyleCnt="4" custScaleX="13234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682D303-F8E0-4B5D-A663-4EEFF4E1F9C4}" type="pres">
      <dgm:prSet presAssocID="{3A31669C-1928-4414-ABA0-ECAB01631A23}" presName="sp" presStyleCnt="0"/>
      <dgm:spPr/>
    </dgm:pt>
    <dgm:pt modelId="{F69FC9CB-1531-4780-8266-E71B5FB4C384}" type="pres">
      <dgm:prSet presAssocID="{3AA5D84A-D195-4B48-BA1D-3929F8FB9388}" presName="linNode" presStyleCnt="0"/>
      <dgm:spPr/>
    </dgm:pt>
    <dgm:pt modelId="{F9B7214B-91CC-497F-B5E4-9C40FE39C585}" type="pres">
      <dgm:prSet presAssocID="{3AA5D84A-D195-4B48-BA1D-3929F8FB9388}" presName="parentText" presStyleLbl="node1" presStyleIdx="3" presStyleCnt="4" custScaleX="46893" custLinFactNeighborX="-7632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2D6CC29-E7F4-488F-86FD-DDC5AAD13134}" type="pres">
      <dgm:prSet presAssocID="{3AA5D84A-D195-4B48-BA1D-3929F8FB9388}" presName="descendantText" presStyleLbl="alignAccFollowNode1" presStyleIdx="3" presStyleCnt="4" custScaleX="13234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D36FAF85-E663-414C-9034-2932DEA9675F}" srcId="{3AA5D84A-D195-4B48-BA1D-3929F8FB9388}" destId="{2B5B2B8A-6AA1-450C-8A29-AFF9B4CDCAF4}" srcOrd="1" destOrd="0" parTransId="{A323697E-D1AE-4991-89B1-B6743B5F49EA}" sibTransId="{28B7E10D-9DEC-4536-B63F-196E65D2BC6A}"/>
    <dgm:cxn modelId="{91C4CB77-EFB5-4310-BBFC-D9050312F613}" srcId="{01A02B8A-9BF1-4F85-AB95-C863A5F683CD}" destId="{AEEA3F74-04A0-45F9-9933-5DBAE5875F90}" srcOrd="0" destOrd="0" parTransId="{768DC02A-BDA9-4886-8FD8-032B858D2322}" sibTransId="{611FCB7A-7CCB-4701-8A4F-5BAEBA83520E}"/>
    <dgm:cxn modelId="{3F7B1203-53AF-4D11-ADA5-B02218E49AF8}" srcId="{FFA0AACC-2B7C-4D56-9FD1-2628219F4564}" destId="{17545C04-B310-4924-96EA-063350E08E25}" srcOrd="1" destOrd="0" parTransId="{DFDD69CA-6D42-4FB2-B8F3-CBAF2CD2E88E}" sibTransId="{3603C540-F368-423D-9AC9-FA54B942F47E}"/>
    <dgm:cxn modelId="{17C7855E-C0F8-4E0D-9C06-61A2C27F6A28}" srcId="{01A02B8A-9BF1-4F85-AB95-C863A5F683CD}" destId="{FFD9C452-B784-40ED-9CD7-70D0BA97677F}" srcOrd="1" destOrd="0" parTransId="{05B42BA7-3417-4D18-846C-8D7507BB1AE7}" sibTransId="{269DEA99-1776-4AFA-B3E3-70CEF1946DAE}"/>
    <dgm:cxn modelId="{22F08D03-FA77-4215-B77D-EAA7C8AE28AC}" srcId="{3AA5D84A-D195-4B48-BA1D-3929F8FB9388}" destId="{EF956542-85AE-4D27-A613-3EA9BAECAE87}" srcOrd="0" destOrd="0" parTransId="{E6DA8D56-F9D4-4E52-A83B-6E3E76B7A58F}" sibTransId="{3801958D-57A4-4924-9692-43E5E3808288}"/>
    <dgm:cxn modelId="{30234B98-5021-4444-BCD0-D9642F651E56}" type="presOf" srcId="{C59A2FE5-AC40-45F7-A46B-47C02A63380B}" destId="{32861362-BF2B-4438-81FF-1128FE3AE7C9}" srcOrd="0" destOrd="0" presId="urn:microsoft.com/office/officeart/2005/8/layout/vList5"/>
    <dgm:cxn modelId="{4C1B1470-FB99-4626-8A4A-924FCC9CE9B0}" type="presOf" srcId="{17545C04-B310-4924-96EA-063350E08E25}" destId="{7D5E524A-C0E8-4C13-B845-10789312CAA6}" srcOrd="0" destOrd="1" presId="urn:microsoft.com/office/officeart/2005/8/layout/vList5"/>
    <dgm:cxn modelId="{23D0B95A-4755-4A0A-B815-B9E6E95A1D07}" srcId="{FFA0AACC-2B7C-4D56-9FD1-2628219F4564}" destId="{A43790B2-8C9F-4292-A601-20DCB8CDE386}" srcOrd="0" destOrd="0" parTransId="{B36BCBA9-E9CD-4771-80BC-31916EAC6FA3}" sibTransId="{4C2DFCF7-BBBD-41CB-B082-46CC5FC54996}"/>
    <dgm:cxn modelId="{3247C592-5B20-430E-9FD3-BFEA8B814207}" srcId="{DE83FBE3-20D7-4142-B1C1-8F18AEB0C4A4}" destId="{580C1314-6789-4EE7-9B2B-DE660C8B24A2}" srcOrd="1" destOrd="0" parTransId="{6921A53A-F0D7-4F2F-880C-7707892DBA0A}" sibTransId="{C30AE782-E28B-4593-899E-FB4A229792BF}"/>
    <dgm:cxn modelId="{DCF2DFC7-F122-42E0-A368-CB22FCDF47A5}" type="presOf" srcId="{FFD9C452-B784-40ED-9CD7-70D0BA97677F}" destId="{60C21213-8D9A-4B7F-AF00-DFEF278D1695}" srcOrd="0" destOrd="1" presId="urn:microsoft.com/office/officeart/2005/8/layout/vList5"/>
    <dgm:cxn modelId="{4D64DE88-98CA-4AEA-92A1-436ECB40A3A4}" type="presOf" srcId="{DE83FBE3-20D7-4142-B1C1-8F18AEB0C4A4}" destId="{6ACEBB23-B49F-4324-9D2C-24D9DBBC76E8}" srcOrd="0" destOrd="0" presId="urn:microsoft.com/office/officeart/2005/8/layout/vList5"/>
    <dgm:cxn modelId="{AB43509C-016A-42F4-A508-798CE7D2A90D}" srcId="{DE83FBE3-20D7-4142-B1C1-8F18AEB0C4A4}" destId="{C59A2FE5-AC40-45F7-A46B-47C02A63380B}" srcOrd="0" destOrd="0" parTransId="{0FA8BAD1-14B9-48A4-A6AC-BA3B79E19148}" sibTransId="{ED464897-D06B-4278-B1CE-4CC0935016D9}"/>
    <dgm:cxn modelId="{2B6BC91C-0E57-4979-B39C-30AE96EE18FF}" type="presOf" srcId="{3AA5D84A-D195-4B48-BA1D-3929F8FB9388}" destId="{F9B7214B-91CC-497F-B5E4-9C40FE39C585}" srcOrd="0" destOrd="0" presId="urn:microsoft.com/office/officeart/2005/8/layout/vList5"/>
    <dgm:cxn modelId="{5D8D1959-E0DC-4EAB-8BDF-960B16354324}" srcId="{EC9065B9-E38A-40B6-B606-424481A5E5F2}" destId="{3AA5D84A-D195-4B48-BA1D-3929F8FB9388}" srcOrd="3" destOrd="0" parTransId="{C4FFABA9-60C3-4C56-8127-E93CC059916B}" sibTransId="{80349C4F-3FBB-4C2A-8F8F-2CFCD4B2D3E2}"/>
    <dgm:cxn modelId="{C140816B-B2D6-4379-9C7F-9B871F2EA6E8}" type="presOf" srcId="{01A02B8A-9BF1-4F85-AB95-C863A5F683CD}" destId="{108BB9C6-A3DA-4B90-A9D7-B1014364D72D}" srcOrd="0" destOrd="0" presId="urn:microsoft.com/office/officeart/2005/8/layout/vList5"/>
    <dgm:cxn modelId="{E04FEE39-952F-40F2-A909-995CC1C058FD}" type="presOf" srcId="{EF956542-85AE-4D27-A613-3EA9BAECAE87}" destId="{52D6CC29-E7F4-488F-86FD-DDC5AAD13134}" srcOrd="0" destOrd="0" presId="urn:microsoft.com/office/officeart/2005/8/layout/vList5"/>
    <dgm:cxn modelId="{8A692A89-7EB4-43F8-AAE6-0AA323D672C3}" type="presOf" srcId="{580C1314-6789-4EE7-9B2B-DE660C8B24A2}" destId="{32861362-BF2B-4438-81FF-1128FE3AE7C9}" srcOrd="0" destOrd="1" presId="urn:microsoft.com/office/officeart/2005/8/layout/vList5"/>
    <dgm:cxn modelId="{40D442B4-1D59-491F-B71A-C1A2FF1D6443}" type="presOf" srcId="{EC9065B9-E38A-40B6-B606-424481A5E5F2}" destId="{D3F69F51-EDCB-46AF-B9C3-BA9D7346EEA4}" srcOrd="0" destOrd="0" presId="urn:microsoft.com/office/officeart/2005/8/layout/vList5"/>
    <dgm:cxn modelId="{1EAC3A08-D13F-4E10-9827-7BA7E790609A}" type="presOf" srcId="{FFA0AACC-2B7C-4D56-9FD1-2628219F4564}" destId="{A2012AD1-7470-448E-B66C-12C1B4747156}" srcOrd="0" destOrd="0" presId="urn:microsoft.com/office/officeart/2005/8/layout/vList5"/>
    <dgm:cxn modelId="{26A7A6F5-8BD3-465B-BCD4-36CCC55DA2AC}" type="presOf" srcId="{A43790B2-8C9F-4292-A601-20DCB8CDE386}" destId="{7D5E524A-C0E8-4C13-B845-10789312CAA6}" srcOrd="0" destOrd="0" presId="urn:microsoft.com/office/officeart/2005/8/layout/vList5"/>
    <dgm:cxn modelId="{DD1B2233-3635-47F0-ABEE-FBF03BE2569D}" srcId="{EC9065B9-E38A-40B6-B606-424481A5E5F2}" destId="{FFA0AACC-2B7C-4D56-9FD1-2628219F4564}" srcOrd="0" destOrd="0" parTransId="{9D991F70-6DC6-4DE9-AA9C-30D1B7373FA2}" sibTransId="{7C6DC14E-26C2-44E9-999B-392C2075FFF8}"/>
    <dgm:cxn modelId="{03D48F1D-25BD-4D68-BD07-E99FFB281BF3}" srcId="{EC9065B9-E38A-40B6-B606-424481A5E5F2}" destId="{01A02B8A-9BF1-4F85-AB95-C863A5F683CD}" srcOrd="2" destOrd="0" parTransId="{44C05127-7C73-4BCD-ABA6-E42209726EA5}" sibTransId="{3A31669C-1928-4414-ABA0-ECAB01631A23}"/>
    <dgm:cxn modelId="{A21D4FE6-316A-4AAA-B118-7B985C835537}" srcId="{EC9065B9-E38A-40B6-B606-424481A5E5F2}" destId="{DE83FBE3-20D7-4142-B1C1-8F18AEB0C4A4}" srcOrd="1" destOrd="0" parTransId="{BEBE222B-FED1-42F4-B90F-CEBB7069D60F}" sibTransId="{AFDF6136-24B5-4E1D-9985-556428DD4609}"/>
    <dgm:cxn modelId="{D807BF25-1D52-4D38-8725-7D3204622318}" type="presOf" srcId="{AEEA3F74-04A0-45F9-9933-5DBAE5875F90}" destId="{60C21213-8D9A-4B7F-AF00-DFEF278D1695}" srcOrd="0" destOrd="0" presId="urn:microsoft.com/office/officeart/2005/8/layout/vList5"/>
    <dgm:cxn modelId="{46BE6191-90B5-4C88-A1DE-834FAD7E6848}" type="presOf" srcId="{2B5B2B8A-6AA1-450C-8A29-AFF9B4CDCAF4}" destId="{52D6CC29-E7F4-488F-86FD-DDC5AAD13134}" srcOrd="0" destOrd="1" presId="urn:microsoft.com/office/officeart/2005/8/layout/vList5"/>
    <dgm:cxn modelId="{1375377A-6911-4A57-B108-C62EA421D6B8}" type="presParOf" srcId="{D3F69F51-EDCB-46AF-B9C3-BA9D7346EEA4}" destId="{0B242506-E5A6-400B-A578-716071F817CF}" srcOrd="0" destOrd="0" presId="urn:microsoft.com/office/officeart/2005/8/layout/vList5"/>
    <dgm:cxn modelId="{3DA5E7F5-1DB9-4164-B233-A8930FA06463}" type="presParOf" srcId="{0B242506-E5A6-400B-A578-716071F817CF}" destId="{A2012AD1-7470-448E-B66C-12C1B4747156}" srcOrd="0" destOrd="0" presId="urn:microsoft.com/office/officeart/2005/8/layout/vList5"/>
    <dgm:cxn modelId="{80A1A67B-39EF-4E3F-BA3D-2AC6473007B7}" type="presParOf" srcId="{0B242506-E5A6-400B-A578-716071F817CF}" destId="{7D5E524A-C0E8-4C13-B845-10789312CAA6}" srcOrd="1" destOrd="0" presId="urn:microsoft.com/office/officeart/2005/8/layout/vList5"/>
    <dgm:cxn modelId="{1CC77A74-3175-447E-8964-4704AA9BF36D}" type="presParOf" srcId="{D3F69F51-EDCB-46AF-B9C3-BA9D7346EEA4}" destId="{224E94AF-2A78-4A01-A29B-1E15F8FA7C15}" srcOrd="1" destOrd="0" presId="urn:microsoft.com/office/officeart/2005/8/layout/vList5"/>
    <dgm:cxn modelId="{A043F036-3FDD-4354-A643-30163B6AEAAB}" type="presParOf" srcId="{D3F69F51-EDCB-46AF-B9C3-BA9D7346EEA4}" destId="{5D402820-51AC-45CD-87BB-93CF36268D57}" srcOrd="2" destOrd="0" presId="urn:microsoft.com/office/officeart/2005/8/layout/vList5"/>
    <dgm:cxn modelId="{4CA22338-34B0-434B-912F-394E6204B0FB}" type="presParOf" srcId="{5D402820-51AC-45CD-87BB-93CF36268D57}" destId="{6ACEBB23-B49F-4324-9D2C-24D9DBBC76E8}" srcOrd="0" destOrd="0" presId="urn:microsoft.com/office/officeart/2005/8/layout/vList5"/>
    <dgm:cxn modelId="{0CC3849A-D9E7-40D4-9FA4-3EA8E2B5823A}" type="presParOf" srcId="{5D402820-51AC-45CD-87BB-93CF36268D57}" destId="{32861362-BF2B-4438-81FF-1128FE3AE7C9}" srcOrd="1" destOrd="0" presId="urn:microsoft.com/office/officeart/2005/8/layout/vList5"/>
    <dgm:cxn modelId="{787A71FD-912F-4D83-967F-B944133BBB93}" type="presParOf" srcId="{D3F69F51-EDCB-46AF-B9C3-BA9D7346EEA4}" destId="{77FF295E-B04C-4FBC-BAED-2D19D572D726}" srcOrd="3" destOrd="0" presId="urn:microsoft.com/office/officeart/2005/8/layout/vList5"/>
    <dgm:cxn modelId="{7083DDCA-1289-4861-81D6-F1D3FE76AAC0}" type="presParOf" srcId="{D3F69F51-EDCB-46AF-B9C3-BA9D7346EEA4}" destId="{87936F83-0AC8-43E2-95EF-FE2A192A46EE}" srcOrd="4" destOrd="0" presId="urn:microsoft.com/office/officeart/2005/8/layout/vList5"/>
    <dgm:cxn modelId="{B76EA295-1E60-4A5E-B20F-68414C0F3464}" type="presParOf" srcId="{87936F83-0AC8-43E2-95EF-FE2A192A46EE}" destId="{108BB9C6-A3DA-4B90-A9D7-B1014364D72D}" srcOrd="0" destOrd="0" presId="urn:microsoft.com/office/officeart/2005/8/layout/vList5"/>
    <dgm:cxn modelId="{28A0C259-CF47-4EF6-9CD1-52FE2E677607}" type="presParOf" srcId="{87936F83-0AC8-43E2-95EF-FE2A192A46EE}" destId="{60C21213-8D9A-4B7F-AF00-DFEF278D1695}" srcOrd="1" destOrd="0" presId="urn:microsoft.com/office/officeart/2005/8/layout/vList5"/>
    <dgm:cxn modelId="{0B582606-8D5D-4091-9C0A-61DDB0E49250}" type="presParOf" srcId="{D3F69F51-EDCB-46AF-B9C3-BA9D7346EEA4}" destId="{C682D303-F8E0-4B5D-A663-4EEFF4E1F9C4}" srcOrd="5" destOrd="0" presId="urn:microsoft.com/office/officeart/2005/8/layout/vList5"/>
    <dgm:cxn modelId="{6C168D74-F8E4-4106-BE58-AF82E1C48862}" type="presParOf" srcId="{D3F69F51-EDCB-46AF-B9C3-BA9D7346EEA4}" destId="{F69FC9CB-1531-4780-8266-E71B5FB4C384}" srcOrd="6" destOrd="0" presId="urn:microsoft.com/office/officeart/2005/8/layout/vList5"/>
    <dgm:cxn modelId="{1ECC2B79-7EEF-408A-A3B0-66DED9D88DDD}" type="presParOf" srcId="{F69FC9CB-1531-4780-8266-E71B5FB4C384}" destId="{F9B7214B-91CC-497F-B5E4-9C40FE39C585}" srcOrd="0" destOrd="0" presId="urn:microsoft.com/office/officeart/2005/8/layout/vList5"/>
    <dgm:cxn modelId="{3244ABEF-F10A-4AB7-9395-C86BF94596CA}" type="presParOf" srcId="{F69FC9CB-1531-4780-8266-E71B5FB4C384}" destId="{52D6CC29-E7F4-488F-86FD-DDC5AAD13134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D5E524A-C0E8-4C13-B845-10789312CAA6}">
      <dsp:nvSpPr>
        <dsp:cNvPr id="0" name=""/>
        <dsp:cNvSpPr/>
      </dsp:nvSpPr>
      <dsp:spPr>
        <a:xfrm rot="5400000">
          <a:off x="4816371" y="-3198044"/>
          <a:ext cx="908593" cy="7536552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9525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noProof="0" dirty="0" smtClean="0"/>
            <a:t>Applications.</a:t>
          </a:r>
          <a:endParaRPr lang="en-US" sz="1800" kern="1200" noProof="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noProof="0" dirty="0" smtClean="0"/>
            <a:t>Transport layer (has received not much attention from the research community).</a:t>
          </a:r>
          <a:endParaRPr lang="en-US" sz="1800" kern="1200" noProof="0" dirty="0"/>
        </a:p>
      </dsp:txBody>
      <dsp:txXfrm rot="5400000">
        <a:off x="4816371" y="-3198044"/>
        <a:ext cx="908593" cy="7536552"/>
      </dsp:txXfrm>
    </dsp:sp>
    <dsp:sp modelId="{A2012AD1-7470-448E-B66C-12C1B4747156}">
      <dsp:nvSpPr>
        <dsp:cNvPr id="0" name=""/>
        <dsp:cNvSpPr/>
      </dsp:nvSpPr>
      <dsp:spPr>
        <a:xfrm>
          <a:off x="38093" y="0"/>
          <a:ext cx="1502111" cy="1135741"/>
        </a:xfrm>
        <a:prstGeom prst="roundRect">
          <a:avLst/>
        </a:prstGeom>
        <a:solidFill>
          <a:srgbClr val="125864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noProof="0" dirty="0" smtClean="0"/>
            <a:t>[Upper layers]</a:t>
          </a:r>
          <a:endParaRPr lang="en-US" sz="2400" kern="1200" noProof="0" dirty="0"/>
        </a:p>
      </dsp:txBody>
      <dsp:txXfrm>
        <a:off x="38093" y="0"/>
        <a:ext cx="1502111" cy="1135741"/>
      </dsp:txXfrm>
    </dsp:sp>
    <dsp:sp modelId="{32861362-BF2B-4438-81FF-1128FE3AE7C9}">
      <dsp:nvSpPr>
        <dsp:cNvPr id="0" name=""/>
        <dsp:cNvSpPr/>
      </dsp:nvSpPr>
      <dsp:spPr>
        <a:xfrm rot="5400000">
          <a:off x="4816371" y="-2005515"/>
          <a:ext cx="908593" cy="7536552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9525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noProof="0" dirty="0" smtClean="0"/>
            <a:t>End-2-end communication.</a:t>
          </a:r>
          <a:endParaRPr lang="en-US" sz="1800" kern="1200" noProof="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noProof="0" dirty="0" smtClean="0"/>
            <a:t>Topologies and </a:t>
          </a:r>
          <a:r>
            <a:rPr lang="en-US" sz="1800" u="sng" kern="1200" noProof="0" dirty="0" smtClean="0"/>
            <a:t>routing</a:t>
          </a:r>
          <a:r>
            <a:rPr lang="en-US" sz="1800" kern="1200" noProof="0" dirty="0" smtClean="0"/>
            <a:t> are among its main characteristics, especially for multi-hop communication.</a:t>
          </a:r>
          <a:endParaRPr lang="en-US" sz="1800" kern="1200" noProof="0" dirty="0"/>
        </a:p>
      </dsp:txBody>
      <dsp:txXfrm rot="5400000">
        <a:off x="4816371" y="-2005515"/>
        <a:ext cx="908593" cy="7536552"/>
      </dsp:txXfrm>
    </dsp:sp>
    <dsp:sp modelId="{6ACEBB23-B49F-4324-9D2C-24D9DBBC76E8}">
      <dsp:nvSpPr>
        <dsp:cNvPr id="0" name=""/>
        <dsp:cNvSpPr/>
      </dsp:nvSpPr>
      <dsp:spPr>
        <a:xfrm>
          <a:off x="38093" y="1190006"/>
          <a:ext cx="1502111" cy="1135741"/>
        </a:xfrm>
        <a:prstGeom prst="roundRect">
          <a:avLst/>
        </a:prstGeom>
        <a:solidFill>
          <a:srgbClr val="125864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noProof="0" dirty="0" smtClean="0"/>
            <a:t>Network</a:t>
          </a:r>
          <a:endParaRPr lang="en-US" sz="2400" kern="1200" noProof="0" dirty="0"/>
        </a:p>
      </dsp:txBody>
      <dsp:txXfrm>
        <a:off x="38093" y="1190006"/>
        <a:ext cx="1502111" cy="1135741"/>
      </dsp:txXfrm>
    </dsp:sp>
    <dsp:sp modelId="{60C21213-8D9A-4B7F-AF00-DFEF278D1695}">
      <dsp:nvSpPr>
        <dsp:cNvPr id="0" name=""/>
        <dsp:cNvSpPr/>
      </dsp:nvSpPr>
      <dsp:spPr>
        <a:xfrm rot="5400000">
          <a:off x="4816371" y="-812986"/>
          <a:ext cx="908593" cy="7536552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9525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noProof="0" dirty="0" smtClean="0"/>
            <a:t>Communication between </a:t>
          </a:r>
          <a:r>
            <a:rPr lang="en-US" sz="1800" kern="1200" noProof="0" dirty="0" err="1" smtClean="0"/>
            <a:t>neighbouring</a:t>
          </a:r>
          <a:r>
            <a:rPr lang="en-US" sz="1800" kern="1200" noProof="0" dirty="0" smtClean="0"/>
            <a:t> nodes.</a:t>
          </a:r>
          <a:endParaRPr lang="en-US" sz="1800" kern="1200" noProof="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noProof="0" dirty="0" smtClean="0"/>
            <a:t>Medium Access Control (MAC) is the main design issue in WSN. It coordinates the usage of a medium that is shared by several nodes.</a:t>
          </a:r>
          <a:endParaRPr lang="en-US" sz="1800" kern="1200" noProof="0" dirty="0"/>
        </a:p>
      </dsp:txBody>
      <dsp:txXfrm rot="5400000">
        <a:off x="4816371" y="-812986"/>
        <a:ext cx="908593" cy="7536552"/>
      </dsp:txXfrm>
    </dsp:sp>
    <dsp:sp modelId="{108BB9C6-A3DA-4B90-A9D7-B1014364D72D}">
      <dsp:nvSpPr>
        <dsp:cNvPr id="0" name=""/>
        <dsp:cNvSpPr/>
      </dsp:nvSpPr>
      <dsp:spPr>
        <a:xfrm>
          <a:off x="38093" y="2382534"/>
          <a:ext cx="1502111" cy="1135741"/>
        </a:xfrm>
        <a:prstGeom prst="roundRect">
          <a:avLst/>
        </a:prstGeom>
        <a:solidFill>
          <a:srgbClr val="125864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noProof="0" dirty="0" smtClean="0"/>
            <a:t>Data link</a:t>
          </a:r>
          <a:endParaRPr lang="en-US" sz="2400" kern="1200" noProof="0" dirty="0"/>
        </a:p>
      </dsp:txBody>
      <dsp:txXfrm>
        <a:off x="38093" y="2382534"/>
        <a:ext cx="1502111" cy="1135741"/>
      </dsp:txXfrm>
    </dsp:sp>
    <dsp:sp modelId="{52D6CC29-E7F4-488F-86FD-DDC5AAD13134}">
      <dsp:nvSpPr>
        <dsp:cNvPr id="0" name=""/>
        <dsp:cNvSpPr/>
      </dsp:nvSpPr>
      <dsp:spPr>
        <a:xfrm rot="5400000">
          <a:off x="4816371" y="379541"/>
          <a:ext cx="908593" cy="7536552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9525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noProof="0" dirty="0" smtClean="0"/>
            <a:t>Interface to the (wireless) transmission medium.</a:t>
          </a:r>
          <a:endParaRPr lang="en-US" sz="1800" kern="1200" noProof="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noProof="0" dirty="0" smtClean="0"/>
            <a:t>Modulation, frequency bands, bit rate, …</a:t>
          </a:r>
          <a:endParaRPr lang="en-US" sz="1800" kern="1200" noProof="0" dirty="0"/>
        </a:p>
      </dsp:txBody>
      <dsp:txXfrm rot="5400000">
        <a:off x="4816371" y="379541"/>
        <a:ext cx="908593" cy="7536552"/>
      </dsp:txXfrm>
    </dsp:sp>
    <dsp:sp modelId="{F9B7214B-91CC-497F-B5E4-9C40FE39C585}">
      <dsp:nvSpPr>
        <dsp:cNvPr id="0" name=""/>
        <dsp:cNvSpPr/>
      </dsp:nvSpPr>
      <dsp:spPr>
        <a:xfrm>
          <a:off x="38093" y="3575063"/>
          <a:ext cx="1502111" cy="1135741"/>
        </a:xfrm>
        <a:prstGeom prst="roundRect">
          <a:avLst/>
        </a:prstGeom>
        <a:solidFill>
          <a:srgbClr val="125864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noProof="0" dirty="0" smtClean="0"/>
            <a:t>Physical</a:t>
          </a:r>
          <a:endParaRPr lang="en-US" sz="2400" kern="1200" noProof="0" dirty="0"/>
        </a:p>
      </dsp:txBody>
      <dsp:txXfrm>
        <a:off x="38093" y="3575063"/>
        <a:ext cx="1502111" cy="1135741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D5E524A-C0E8-4C13-B845-10789312CAA6}">
      <dsp:nvSpPr>
        <dsp:cNvPr id="0" name=""/>
        <dsp:cNvSpPr/>
      </dsp:nvSpPr>
      <dsp:spPr>
        <a:xfrm rot="5400000">
          <a:off x="4816371" y="-3198044"/>
          <a:ext cx="908593" cy="7536552"/>
        </a:xfrm>
        <a:prstGeom prst="round2SameRect">
          <a:avLst/>
        </a:prstGeom>
        <a:solidFill>
          <a:schemeClr val="bg1"/>
        </a:solidFill>
        <a:ln w="9525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noProof="0" dirty="0" smtClean="0">
              <a:solidFill>
                <a:schemeClr val="bg1">
                  <a:lumMod val="50000"/>
                </a:schemeClr>
              </a:solidFill>
            </a:rPr>
            <a:t>Applications.</a:t>
          </a:r>
          <a:endParaRPr lang="en-US" sz="1800" kern="1200" noProof="0" dirty="0">
            <a:solidFill>
              <a:schemeClr val="bg1">
                <a:lumMod val="50000"/>
              </a:schemeClr>
            </a:solidFill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noProof="0" dirty="0" smtClean="0">
              <a:solidFill>
                <a:schemeClr val="bg1">
                  <a:lumMod val="50000"/>
                </a:schemeClr>
              </a:solidFill>
            </a:rPr>
            <a:t>Transport layer (has received not much attention from the research community).</a:t>
          </a:r>
          <a:endParaRPr lang="en-US" sz="1800" kern="1200" noProof="0" dirty="0">
            <a:solidFill>
              <a:schemeClr val="bg1">
                <a:lumMod val="50000"/>
              </a:schemeClr>
            </a:solidFill>
          </a:endParaRPr>
        </a:p>
      </dsp:txBody>
      <dsp:txXfrm rot="5400000">
        <a:off x="4816371" y="-3198044"/>
        <a:ext cx="908593" cy="7536552"/>
      </dsp:txXfrm>
    </dsp:sp>
    <dsp:sp modelId="{A2012AD1-7470-448E-B66C-12C1B4747156}">
      <dsp:nvSpPr>
        <dsp:cNvPr id="0" name=""/>
        <dsp:cNvSpPr/>
      </dsp:nvSpPr>
      <dsp:spPr>
        <a:xfrm>
          <a:off x="0" y="2361"/>
          <a:ext cx="1502111" cy="1135741"/>
        </a:xfrm>
        <a:prstGeom prst="roundRect">
          <a:avLst/>
        </a:prstGeom>
        <a:solidFill>
          <a:schemeClr val="bg1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noProof="0" dirty="0" smtClean="0">
              <a:solidFill>
                <a:schemeClr val="bg1">
                  <a:lumMod val="50000"/>
                </a:schemeClr>
              </a:solidFill>
            </a:rPr>
            <a:t>[Upper layers]</a:t>
          </a:r>
          <a:endParaRPr lang="en-US" sz="2400" kern="1200" noProof="0" dirty="0">
            <a:solidFill>
              <a:schemeClr val="bg1">
                <a:lumMod val="50000"/>
              </a:schemeClr>
            </a:solidFill>
          </a:endParaRPr>
        </a:p>
      </dsp:txBody>
      <dsp:txXfrm>
        <a:off x="0" y="2361"/>
        <a:ext cx="1502111" cy="1135741"/>
      </dsp:txXfrm>
    </dsp:sp>
    <dsp:sp modelId="{32861362-BF2B-4438-81FF-1128FE3AE7C9}">
      <dsp:nvSpPr>
        <dsp:cNvPr id="0" name=""/>
        <dsp:cNvSpPr/>
      </dsp:nvSpPr>
      <dsp:spPr>
        <a:xfrm rot="5400000">
          <a:off x="4816371" y="-2005515"/>
          <a:ext cx="908593" cy="7536552"/>
        </a:xfrm>
        <a:prstGeom prst="round2SameRect">
          <a:avLst/>
        </a:prstGeom>
        <a:solidFill>
          <a:schemeClr val="bg1"/>
        </a:solidFill>
        <a:ln w="9525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noProof="0" dirty="0" smtClean="0">
              <a:solidFill>
                <a:schemeClr val="bg1">
                  <a:lumMod val="50000"/>
                </a:schemeClr>
              </a:solidFill>
            </a:rPr>
            <a:t>End-2-end communication.</a:t>
          </a:r>
          <a:endParaRPr lang="en-US" sz="1800" kern="1200" noProof="0" dirty="0">
            <a:solidFill>
              <a:schemeClr val="bg1">
                <a:lumMod val="50000"/>
              </a:schemeClr>
            </a:solidFill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noProof="0" dirty="0" smtClean="0">
              <a:solidFill>
                <a:schemeClr val="bg1">
                  <a:lumMod val="50000"/>
                </a:schemeClr>
              </a:solidFill>
            </a:rPr>
            <a:t>Topologies and </a:t>
          </a:r>
          <a:r>
            <a:rPr lang="en-US" sz="1800" u="sng" kern="1200" noProof="0" dirty="0" smtClean="0">
              <a:solidFill>
                <a:schemeClr val="bg1">
                  <a:lumMod val="50000"/>
                </a:schemeClr>
              </a:solidFill>
            </a:rPr>
            <a:t>routing</a:t>
          </a:r>
          <a:r>
            <a:rPr lang="en-US" sz="1800" kern="1200" noProof="0" dirty="0" smtClean="0">
              <a:solidFill>
                <a:schemeClr val="bg1">
                  <a:lumMod val="50000"/>
                </a:schemeClr>
              </a:solidFill>
            </a:rPr>
            <a:t> are among its main characteristics, especially for multi-hop communication.</a:t>
          </a:r>
          <a:endParaRPr lang="en-US" sz="1800" kern="1200" noProof="0" dirty="0">
            <a:solidFill>
              <a:schemeClr val="bg1">
                <a:lumMod val="50000"/>
              </a:schemeClr>
            </a:solidFill>
          </a:endParaRPr>
        </a:p>
      </dsp:txBody>
      <dsp:txXfrm rot="5400000">
        <a:off x="4816371" y="-2005515"/>
        <a:ext cx="908593" cy="7536552"/>
      </dsp:txXfrm>
    </dsp:sp>
    <dsp:sp modelId="{6ACEBB23-B49F-4324-9D2C-24D9DBBC76E8}">
      <dsp:nvSpPr>
        <dsp:cNvPr id="0" name=""/>
        <dsp:cNvSpPr/>
      </dsp:nvSpPr>
      <dsp:spPr>
        <a:xfrm>
          <a:off x="0" y="1194889"/>
          <a:ext cx="1502111" cy="1135741"/>
        </a:xfrm>
        <a:prstGeom prst="roundRect">
          <a:avLst/>
        </a:prstGeom>
        <a:solidFill>
          <a:schemeClr val="bg1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noProof="0" dirty="0" smtClean="0">
              <a:solidFill>
                <a:schemeClr val="bg1">
                  <a:lumMod val="50000"/>
                </a:schemeClr>
              </a:solidFill>
            </a:rPr>
            <a:t>Network</a:t>
          </a:r>
          <a:endParaRPr lang="en-US" sz="2400" kern="1200" noProof="0" dirty="0">
            <a:solidFill>
              <a:schemeClr val="bg1">
                <a:lumMod val="50000"/>
              </a:schemeClr>
            </a:solidFill>
          </a:endParaRPr>
        </a:p>
      </dsp:txBody>
      <dsp:txXfrm>
        <a:off x="0" y="1194889"/>
        <a:ext cx="1502111" cy="1135741"/>
      </dsp:txXfrm>
    </dsp:sp>
    <dsp:sp modelId="{60C21213-8D9A-4B7F-AF00-DFEF278D1695}">
      <dsp:nvSpPr>
        <dsp:cNvPr id="0" name=""/>
        <dsp:cNvSpPr/>
      </dsp:nvSpPr>
      <dsp:spPr>
        <a:xfrm rot="5400000">
          <a:off x="4816371" y="-812986"/>
          <a:ext cx="908593" cy="7536552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9525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noProof="0" dirty="0" smtClean="0"/>
            <a:t>Communication between </a:t>
          </a:r>
          <a:r>
            <a:rPr lang="en-US" sz="1800" kern="1200" noProof="0" dirty="0" err="1" smtClean="0"/>
            <a:t>neighbouring</a:t>
          </a:r>
          <a:r>
            <a:rPr lang="en-US" sz="1800" kern="1200" noProof="0" dirty="0" smtClean="0"/>
            <a:t> nodes.</a:t>
          </a:r>
          <a:endParaRPr lang="en-US" sz="1800" kern="1200" noProof="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noProof="0" dirty="0" smtClean="0"/>
            <a:t>Medium Access Control (MAC) is the main design issue in </a:t>
          </a:r>
          <a:r>
            <a:rPr lang="en-US" sz="1800" kern="1200" noProof="0" dirty="0" err="1" smtClean="0"/>
            <a:t>WSN</a:t>
          </a:r>
          <a:r>
            <a:rPr lang="en-US" sz="1800" kern="1200" noProof="0" dirty="0" smtClean="0"/>
            <a:t>. It coordinates the usage of a medium that is shared by several nodes.</a:t>
          </a:r>
          <a:endParaRPr lang="en-US" sz="1800" kern="1200" noProof="0" dirty="0"/>
        </a:p>
      </dsp:txBody>
      <dsp:txXfrm rot="5400000">
        <a:off x="4816371" y="-812986"/>
        <a:ext cx="908593" cy="7536552"/>
      </dsp:txXfrm>
    </dsp:sp>
    <dsp:sp modelId="{108BB9C6-A3DA-4B90-A9D7-B1014364D72D}">
      <dsp:nvSpPr>
        <dsp:cNvPr id="0" name=""/>
        <dsp:cNvSpPr/>
      </dsp:nvSpPr>
      <dsp:spPr>
        <a:xfrm>
          <a:off x="0" y="2387418"/>
          <a:ext cx="1502111" cy="1135741"/>
        </a:xfrm>
        <a:prstGeom prst="roundRect">
          <a:avLst/>
        </a:prstGeom>
        <a:solidFill>
          <a:srgbClr val="125864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noProof="0" dirty="0" smtClean="0"/>
            <a:t>Data link</a:t>
          </a:r>
          <a:endParaRPr lang="en-US" sz="2400" kern="1200" noProof="0" dirty="0"/>
        </a:p>
      </dsp:txBody>
      <dsp:txXfrm>
        <a:off x="0" y="2387418"/>
        <a:ext cx="1502111" cy="1135741"/>
      </dsp:txXfrm>
    </dsp:sp>
    <dsp:sp modelId="{52D6CC29-E7F4-488F-86FD-DDC5AAD13134}">
      <dsp:nvSpPr>
        <dsp:cNvPr id="0" name=""/>
        <dsp:cNvSpPr/>
      </dsp:nvSpPr>
      <dsp:spPr>
        <a:xfrm rot="5400000">
          <a:off x="4816371" y="379541"/>
          <a:ext cx="908593" cy="7536552"/>
        </a:xfrm>
        <a:prstGeom prst="round2SameRect">
          <a:avLst/>
        </a:prstGeom>
        <a:solidFill>
          <a:schemeClr val="bg1"/>
        </a:solidFill>
        <a:ln w="9525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noProof="0" dirty="0" smtClean="0">
              <a:solidFill>
                <a:schemeClr val="bg1">
                  <a:lumMod val="50000"/>
                </a:schemeClr>
              </a:solidFill>
            </a:rPr>
            <a:t>Interface to the (wireless) transmission medium.</a:t>
          </a:r>
          <a:endParaRPr lang="en-US" sz="1800" kern="1200" noProof="0" dirty="0">
            <a:solidFill>
              <a:schemeClr val="bg1">
                <a:lumMod val="50000"/>
              </a:schemeClr>
            </a:solidFill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noProof="0" dirty="0" smtClean="0">
              <a:solidFill>
                <a:schemeClr val="bg1">
                  <a:lumMod val="50000"/>
                </a:schemeClr>
              </a:solidFill>
            </a:rPr>
            <a:t>Modulation, frequency bands, bit rate, …</a:t>
          </a:r>
          <a:endParaRPr lang="en-US" sz="1800" kern="1200" noProof="0" dirty="0">
            <a:solidFill>
              <a:schemeClr val="bg1">
                <a:lumMod val="50000"/>
              </a:schemeClr>
            </a:solidFill>
          </a:endParaRPr>
        </a:p>
      </dsp:txBody>
      <dsp:txXfrm rot="5400000">
        <a:off x="4816371" y="379541"/>
        <a:ext cx="908593" cy="7536552"/>
      </dsp:txXfrm>
    </dsp:sp>
    <dsp:sp modelId="{F9B7214B-91CC-497F-B5E4-9C40FE39C585}">
      <dsp:nvSpPr>
        <dsp:cNvPr id="0" name=""/>
        <dsp:cNvSpPr/>
      </dsp:nvSpPr>
      <dsp:spPr>
        <a:xfrm>
          <a:off x="0" y="3579947"/>
          <a:ext cx="1502111" cy="1135741"/>
        </a:xfrm>
        <a:prstGeom prst="roundRect">
          <a:avLst/>
        </a:prstGeom>
        <a:solidFill>
          <a:schemeClr val="bg1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noProof="0" dirty="0" smtClean="0">
              <a:solidFill>
                <a:schemeClr val="bg1">
                  <a:lumMod val="50000"/>
                </a:schemeClr>
              </a:solidFill>
            </a:rPr>
            <a:t>Physical</a:t>
          </a:r>
          <a:endParaRPr lang="en-US" sz="2400" kern="1200" noProof="0" dirty="0">
            <a:solidFill>
              <a:schemeClr val="bg1">
                <a:lumMod val="50000"/>
              </a:schemeClr>
            </a:solidFill>
          </a:endParaRPr>
        </a:p>
      </dsp:txBody>
      <dsp:txXfrm>
        <a:off x="0" y="3579947"/>
        <a:ext cx="1502111" cy="1135741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2F48F85-C2D9-489B-AE3C-481E388C029F}">
      <dsp:nvSpPr>
        <dsp:cNvPr id="0" name=""/>
        <dsp:cNvSpPr/>
      </dsp:nvSpPr>
      <dsp:spPr>
        <a:xfrm>
          <a:off x="44" y="77851"/>
          <a:ext cx="4223895" cy="527098"/>
        </a:xfrm>
        <a:prstGeom prst="rect">
          <a:avLst/>
        </a:prstGeom>
        <a:solidFill>
          <a:srgbClr val="125864"/>
        </a:solidFill>
        <a:ln w="25400" cap="flat" cmpd="sng" algn="ctr">
          <a:solidFill>
            <a:srgbClr val="125864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noProof="0" dirty="0" smtClean="0"/>
            <a:t>Reservation-based</a:t>
          </a:r>
          <a:endParaRPr lang="en-US" sz="2400" kern="1200" noProof="0" dirty="0"/>
        </a:p>
      </dsp:txBody>
      <dsp:txXfrm>
        <a:off x="44" y="77851"/>
        <a:ext cx="4223895" cy="527098"/>
      </dsp:txXfrm>
    </dsp:sp>
    <dsp:sp modelId="{878AE80E-E0F6-48F5-A2CE-07033B305972}">
      <dsp:nvSpPr>
        <dsp:cNvPr id="0" name=""/>
        <dsp:cNvSpPr/>
      </dsp:nvSpPr>
      <dsp:spPr>
        <a:xfrm>
          <a:off x="44" y="604950"/>
          <a:ext cx="4223895" cy="3266550"/>
        </a:xfrm>
        <a:prstGeom prst="rect">
          <a:avLst/>
        </a:prstGeom>
        <a:solidFill>
          <a:schemeClr val="accent5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678" tIns="90678" rIns="120904" bIns="136017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noProof="0" dirty="0" smtClean="0"/>
            <a:t>There is a schedule for using the shared medium. E.g., TDMA.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noProof="0" dirty="0" smtClean="0"/>
            <a:t>The scheduling can be centralized or local-based (e.g. 2-hop schedules)</a:t>
          </a:r>
          <a:endParaRPr lang="en-US" sz="1700" kern="1200" noProof="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noProof="0" dirty="0" smtClean="0">
              <a:sym typeface="Wingdings" pitchFamily="2" charset="2"/>
            </a:rPr>
            <a:t> </a:t>
          </a:r>
          <a:r>
            <a:rPr lang="en-US" sz="1700" kern="1200" noProof="0" dirty="0" smtClean="0"/>
            <a:t>May ensure fairness, avoids collisions</a:t>
          </a:r>
          <a:endParaRPr lang="en-US" sz="1700" kern="1200" noProof="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noProof="0" dirty="0" smtClean="0">
              <a:sym typeface="Wingdings" pitchFamily="2" charset="2"/>
            </a:rPr>
            <a:t> </a:t>
          </a:r>
          <a:r>
            <a:rPr lang="en-US" sz="1700" kern="1200" noProof="0" dirty="0" smtClean="0"/>
            <a:t>Requires knowing the topology and sometimes also synchronization. The establishment of the schedule produces overhead and may not </a:t>
          </a:r>
          <a:r>
            <a:rPr lang="en-US" sz="1700" kern="1200" noProof="0" dirty="0" err="1" smtClean="0"/>
            <a:t>escale</a:t>
          </a:r>
          <a:r>
            <a:rPr lang="en-US" sz="1700" kern="1200" noProof="0" dirty="0" smtClean="0"/>
            <a:t> well. Not very suitable for highly dynamic environments, either in topology or in traffic patterns.</a:t>
          </a:r>
          <a:endParaRPr lang="en-US" sz="1700" kern="1200" noProof="0" dirty="0"/>
        </a:p>
      </dsp:txBody>
      <dsp:txXfrm>
        <a:off x="44" y="604950"/>
        <a:ext cx="4223895" cy="3266550"/>
      </dsp:txXfrm>
    </dsp:sp>
    <dsp:sp modelId="{877FED9F-F08A-410D-BC95-591F6E5BF381}">
      <dsp:nvSpPr>
        <dsp:cNvPr id="0" name=""/>
        <dsp:cNvSpPr/>
      </dsp:nvSpPr>
      <dsp:spPr>
        <a:xfrm>
          <a:off x="4815285" y="77851"/>
          <a:ext cx="4223895" cy="527098"/>
        </a:xfrm>
        <a:prstGeom prst="rect">
          <a:avLst/>
        </a:prstGeom>
        <a:solidFill>
          <a:srgbClr val="125864"/>
        </a:solidFill>
        <a:ln w="25400" cap="flat" cmpd="sng" algn="ctr">
          <a:solidFill>
            <a:srgbClr val="125864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noProof="0" dirty="0" smtClean="0"/>
            <a:t>Contention-based</a:t>
          </a:r>
          <a:endParaRPr lang="en-US" sz="2400" kern="1200" noProof="0" dirty="0"/>
        </a:p>
      </dsp:txBody>
      <dsp:txXfrm>
        <a:off x="4815285" y="77851"/>
        <a:ext cx="4223895" cy="527098"/>
      </dsp:txXfrm>
    </dsp:sp>
    <dsp:sp modelId="{D887A631-3DBD-458B-AA30-5C3FC8794840}">
      <dsp:nvSpPr>
        <dsp:cNvPr id="0" name=""/>
        <dsp:cNvSpPr/>
      </dsp:nvSpPr>
      <dsp:spPr>
        <a:xfrm>
          <a:off x="4815285" y="604950"/>
          <a:ext cx="4223895" cy="3266550"/>
        </a:xfrm>
        <a:prstGeom prst="rect">
          <a:avLst/>
        </a:prstGeom>
        <a:solidFill>
          <a:schemeClr val="accent5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0678" tIns="90678" rIns="120904" bIns="136017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noProof="0" dirty="0" smtClean="0"/>
            <a:t>If several users try to transmit, there is a collision. Eventually a winner will succeed. E.g., CSMA.</a:t>
          </a:r>
          <a:endParaRPr lang="en-US" sz="1700" kern="1200" noProof="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noProof="0" dirty="0" smtClean="0">
              <a:sym typeface="Wingdings" pitchFamily="2" charset="2"/>
            </a:rPr>
            <a:t> </a:t>
          </a:r>
          <a:r>
            <a:rPr lang="en-US" sz="1700" kern="1200" noProof="0" dirty="0" smtClean="0"/>
            <a:t>No need of global synchronization or topology knowledge. Simpler than reservation-based solutions.</a:t>
          </a:r>
          <a:endParaRPr lang="en-US" sz="1700" kern="1200" noProof="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700" kern="1200" noProof="0" dirty="0" smtClean="0">
              <a:sym typeface="Wingdings" pitchFamily="2" charset="2"/>
            </a:rPr>
            <a:t> </a:t>
          </a:r>
          <a:r>
            <a:rPr lang="en-US" sz="1700" kern="1200" noProof="0" dirty="0" smtClean="0"/>
            <a:t>Possible collisions (</a:t>
          </a:r>
          <a:r>
            <a:rPr lang="en-US" sz="1700" kern="1200" noProof="0" dirty="0" smtClean="0">
              <a:sym typeface="Wingdings" pitchFamily="2" charset="2"/>
            </a:rPr>
            <a:t></a:t>
          </a:r>
          <a:r>
            <a:rPr lang="en-US" sz="1700" kern="1200" noProof="0" dirty="0" smtClean="0"/>
            <a:t> higher energy consumption), performance drops when load increases.</a:t>
          </a:r>
          <a:endParaRPr lang="en-US" sz="1700" kern="1200" noProof="0" dirty="0"/>
        </a:p>
      </dsp:txBody>
      <dsp:txXfrm>
        <a:off x="4815285" y="604950"/>
        <a:ext cx="4223895" cy="326655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D5E524A-C0E8-4C13-B845-10789312CAA6}">
      <dsp:nvSpPr>
        <dsp:cNvPr id="0" name=""/>
        <dsp:cNvSpPr/>
      </dsp:nvSpPr>
      <dsp:spPr>
        <a:xfrm rot="5400000">
          <a:off x="4816371" y="-3198044"/>
          <a:ext cx="908593" cy="7536552"/>
        </a:xfrm>
        <a:prstGeom prst="round2SameRect">
          <a:avLst/>
        </a:prstGeom>
        <a:solidFill>
          <a:schemeClr val="bg1"/>
        </a:solidFill>
        <a:ln w="9525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noProof="0" dirty="0" smtClean="0">
              <a:solidFill>
                <a:schemeClr val="bg1">
                  <a:lumMod val="50000"/>
                </a:schemeClr>
              </a:solidFill>
            </a:rPr>
            <a:t>Applications.</a:t>
          </a:r>
          <a:endParaRPr lang="en-US" sz="1800" kern="1200" noProof="0" dirty="0">
            <a:solidFill>
              <a:schemeClr val="bg1">
                <a:lumMod val="50000"/>
              </a:schemeClr>
            </a:solidFill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noProof="0" dirty="0" smtClean="0">
              <a:solidFill>
                <a:schemeClr val="bg1">
                  <a:lumMod val="50000"/>
                </a:schemeClr>
              </a:solidFill>
            </a:rPr>
            <a:t>Transport layer (has received not much attention from the research community).</a:t>
          </a:r>
          <a:endParaRPr lang="en-US" sz="1800" kern="1200" noProof="0" dirty="0">
            <a:solidFill>
              <a:schemeClr val="bg1">
                <a:lumMod val="50000"/>
              </a:schemeClr>
            </a:solidFill>
          </a:endParaRPr>
        </a:p>
      </dsp:txBody>
      <dsp:txXfrm rot="5400000">
        <a:off x="4816371" y="-3198044"/>
        <a:ext cx="908593" cy="7536552"/>
      </dsp:txXfrm>
    </dsp:sp>
    <dsp:sp modelId="{A2012AD1-7470-448E-B66C-12C1B4747156}">
      <dsp:nvSpPr>
        <dsp:cNvPr id="0" name=""/>
        <dsp:cNvSpPr/>
      </dsp:nvSpPr>
      <dsp:spPr>
        <a:xfrm>
          <a:off x="0" y="2361"/>
          <a:ext cx="1502111" cy="1135741"/>
        </a:xfrm>
        <a:prstGeom prst="roundRect">
          <a:avLst/>
        </a:prstGeom>
        <a:solidFill>
          <a:schemeClr val="bg1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noProof="0" dirty="0" smtClean="0">
              <a:solidFill>
                <a:schemeClr val="bg1">
                  <a:lumMod val="50000"/>
                </a:schemeClr>
              </a:solidFill>
            </a:rPr>
            <a:t>[Upper layers]</a:t>
          </a:r>
          <a:endParaRPr lang="en-US" sz="2400" kern="1200" noProof="0" dirty="0">
            <a:solidFill>
              <a:schemeClr val="bg1">
                <a:lumMod val="50000"/>
              </a:schemeClr>
            </a:solidFill>
          </a:endParaRPr>
        </a:p>
      </dsp:txBody>
      <dsp:txXfrm>
        <a:off x="0" y="2361"/>
        <a:ext cx="1502111" cy="1135741"/>
      </dsp:txXfrm>
    </dsp:sp>
    <dsp:sp modelId="{32861362-BF2B-4438-81FF-1128FE3AE7C9}">
      <dsp:nvSpPr>
        <dsp:cNvPr id="0" name=""/>
        <dsp:cNvSpPr/>
      </dsp:nvSpPr>
      <dsp:spPr>
        <a:xfrm rot="5400000">
          <a:off x="4816371" y="-2005515"/>
          <a:ext cx="908593" cy="7536552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9525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noProof="0" dirty="0" smtClean="0"/>
            <a:t>End-2-end communication.</a:t>
          </a:r>
          <a:endParaRPr lang="en-US" sz="1800" kern="1200" noProof="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noProof="0" dirty="0" smtClean="0"/>
            <a:t>Topologies and </a:t>
          </a:r>
          <a:r>
            <a:rPr lang="en-US" sz="1800" u="sng" kern="1200" noProof="0" dirty="0" smtClean="0"/>
            <a:t>routing</a:t>
          </a:r>
          <a:r>
            <a:rPr lang="en-US" sz="1800" kern="1200" noProof="0" dirty="0" smtClean="0"/>
            <a:t> are among its main characteristics, especially for multi-hop communication.</a:t>
          </a:r>
          <a:endParaRPr lang="en-US" sz="1800" kern="1200" noProof="0" dirty="0"/>
        </a:p>
      </dsp:txBody>
      <dsp:txXfrm rot="5400000">
        <a:off x="4816371" y="-2005515"/>
        <a:ext cx="908593" cy="7536552"/>
      </dsp:txXfrm>
    </dsp:sp>
    <dsp:sp modelId="{6ACEBB23-B49F-4324-9D2C-24D9DBBC76E8}">
      <dsp:nvSpPr>
        <dsp:cNvPr id="0" name=""/>
        <dsp:cNvSpPr/>
      </dsp:nvSpPr>
      <dsp:spPr>
        <a:xfrm>
          <a:off x="0" y="1194889"/>
          <a:ext cx="1502111" cy="1135741"/>
        </a:xfrm>
        <a:prstGeom prst="roundRect">
          <a:avLst/>
        </a:prstGeom>
        <a:solidFill>
          <a:srgbClr val="125864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noProof="0" dirty="0" smtClean="0"/>
            <a:t>Network</a:t>
          </a:r>
          <a:endParaRPr lang="en-US" sz="2400" kern="1200" noProof="0" dirty="0"/>
        </a:p>
      </dsp:txBody>
      <dsp:txXfrm>
        <a:off x="0" y="1194889"/>
        <a:ext cx="1502111" cy="1135741"/>
      </dsp:txXfrm>
    </dsp:sp>
    <dsp:sp modelId="{60C21213-8D9A-4B7F-AF00-DFEF278D1695}">
      <dsp:nvSpPr>
        <dsp:cNvPr id="0" name=""/>
        <dsp:cNvSpPr/>
      </dsp:nvSpPr>
      <dsp:spPr>
        <a:xfrm rot="5400000">
          <a:off x="4816371" y="-812986"/>
          <a:ext cx="908593" cy="7536552"/>
        </a:xfrm>
        <a:prstGeom prst="round2SameRect">
          <a:avLst/>
        </a:prstGeom>
        <a:solidFill>
          <a:schemeClr val="bg1"/>
        </a:solidFill>
        <a:ln w="9525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noProof="0" dirty="0" smtClean="0">
              <a:solidFill>
                <a:schemeClr val="bg1">
                  <a:lumMod val="50000"/>
                </a:schemeClr>
              </a:solidFill>
            </a:rPr>
            <a:t>Communication between </a:t>
          </a:r>
          <a:r>
            <a:rPr lang="en-US" sz="1800" kern="1200" noProof="0" dirty="0" err="1" smtClean="0">
              <a:solidFill>
                <a:schemeClr val="bg1">
                  <a:lumMod val="50000"/>
                </a:schemeClr>
              </a:solidFill>
            </a:rPr>
            <a:t>neighbouring</a:t>
          </a:r>
          <a:r>
            <a:rPr lang="en-US" sz="1800" kern="1200" noProof="0" dirty="0" smtClean="0">
              <a:solidFill>
                <a:schemeClr val="bg1">
                  <a:lumMod val="50000"/>
                </a:schemeClr>
              </a:solidFill>
            </a:rPr>
            <a:t> nodes.</a:t>
          </a:r>
          <a:endParaRPr lang="en-US" sz="1800" kern="1200" noProof="0" dirty="0">
            <a:solidFill>
              <a:schemeClr val="bg1">
                <a:lumMod val="50000"/>
              </a:schemeClr>
            </a:solidFill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noProof="0" dirty="0" smtClean="0">
              <a:solidFill>
                <a:schemeClr val="bg1">
                  <a:lumMod val="50000"/>
                </a:schemeClr>
              </a:solidFill>
            </a:rPr>
            <a:t>Medium Access Control (MAC) is the main design issue in </a:t>
          </a:r>
          <a:r>
            <a:rPr lang="en-US" sz="1800" kern="1200" noProof="0" dirty="0" err="1" smtClean="0">
              <a:solidFill>
                <a:schemeClr val="bg1">
                  <a:lumMod val="50000"/>
                </a:schemeClr>
              </a:solidFill>
            </a:rPr>
            <a:t>WSN</a:t>
          </a:r>
          <a:r>
            <a:rPr lang="en-US" sz="1800" kern="1200" noProof="0" dirty="0" smtClean="0">
              <a:solidFill>
                <a:schemeClr val="bg1">
                  <a:lumMod val="50000"/>
                </a:schemeClr>
              </a:solidFill>
            </a:rPr>
            <a:t>. It coordinates the usage of a medium that is shared by several nodes.</a:t>
          </a:r>
          <a:endParaRPr lang="en-US" sz="1800" kern="1200" noProof="0" dirty="0">
            <a:solidFill>
              <a:schemeClr val="bg1">
                <a:lumMod val="50000"/>
              </a:schemeClr>
            </a:solidFill>
          </a:endParaRPr>
        </a:p>
      </dsp:txBody>
      <dsp:txXfrm rot="5400000">
        <a:off x="4816371" y="-812986"/>
        <a:ext cx="908593" cy="7536552"/>
      </dsp:txXfrm>
    </dsp:sp>
    <dsp:sp modelId="{108BB9C6-A3DA-4B90-A9D7-B1014364D72D}">
      <dsp:nvSpPr>
        <dsp:cNvPr id="0" name=""/>
        <dsp:cNvSpPr/>
      </dsp:nvSpPr>
      <dsp:spPr>
        <a:xfrm>
          <a:off x="0" y="2387418"/>
          <a:ext cx="1502111" cy="1135741"/>
        </a:xfrm>
        <a:prstGeom prst="roundRect">
          <a:avLst/>
        </a:prstGeom>
        <a:solidFill>
          <a:schemeClr val="bg1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noProof="0" dirty="0" smtClean="0">
              <a:solidFill>
                <a:schemeClr val="bg1">
                  <a:lumMod val="50000"/>
                </a:schemeClr>
              </a:solidFill>
            </a:rPr>
            <a:t>Data link</a:t>
          </a:r>
          <a:endParaRPr lang="en-US" sz="2400" kern="1200" noProof="0" dirty="0">
            <a:solidFill>
              <a:schemeClr val="bg1">
                <a:lumMod val="50000"/>
              </a:schemeClr>
            </a:solidFill>
          </a:endParaRPr>
        </a:p>
      </dsp:txBody>
      <dsp:txXfrm>
        <a:off x="0" y="2387418"/>
        <a:ext cx="1502111" cy="1135741"/>
      </dsp:txXfrm>
    </dsp:sp>
    <dsp:sp modelId="{52D6CC29-E7F4-488F-86FD-DDC5AAD13134}">
      <dsp:nvSpPr>
        <dsp:cNvPr id="0" name=""/>
        <dsp:cNvSpPr/>
      </dsp:nvSpPr>
      <dsp:spPr>
        <a:xfrm rot="5400000">
          <a:off x="4816371" y="379541"/>
          <a:ext cx="908593" cy="7536552"/>
        </a:xfrm>
        <a:prstGeom prst="round2SameRect">
          <a:avLst/>
        </a:prstGeom>
        <a:solidFill>
          <a:schemeClr val="bg1"/>
        </a:solidFill>
        <a:ln w="9525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noProof="0" dirty="0" smtClean="0">
              <a:solidFill>
                <a:schemeClr val="bg1">
                  <a:lumMod val="50000"/>
                </a:schemeClr>
              </a:solidFill>
            </a:rPr>
            <a:t>Interface to the (wireless) transmission medium.</a:t>
          </a:r>
          <a:endParaRPr lang="en-US" sz="1800" kern="1200" noProof="0" dirty="0">
            <a:solidFill>
              <a:schemeClr val="bg1">
                <a:lumMod val="50000"/>
              </a:schemeClr>
            </a:solidFill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noProof="0" dirty="0" smtClean="0">
              <a:solidFill>
                <a:schemeClr val="bg1">
                  <a:lumMod val="50000"/>
                </a:schemeClr>
              </a:solidFill>
            </a:rPr>
            <a:t>Modulation, frequency bands, bit rate, …</a:t>
          </a:r>
          <a:endParaRPr lang="en-US" sz="1800" kern="1200" noProof="0" dirty="0">
            <a:solidFill>
              <a:schemeClr val="bg1">
                <a:lumMod val="50000"/>
              </a:schemeClr>
            </a:solidFill>
          </a:endParaRPr>
        </a:p>
      </dsp:txBody>
      <dsp:txXfrm rot="5400000">
        <a:off x="4816371" y="379541"/>
        <a:ext cx="908593" cy="7536552"/>
      </dsp:txXfrm>
    </dsp:sp>
    <dsp:sp modelId="{F9B7214B-91CC-497F-B5E4-9C40FE39C585}">
      <dsp:nvSpPr>
        <dsp:cNvPr id="0" name=""/>
        <dsp:cNvSpPr/>
      </dsp:nvSpPr>
      <dsp:spPr>
        <a:xfrm>
          <a:off x="0" y="3579947"/>
          <a:ext cx="1502111" cy="1135741"/>
        </a:xfrm>
        <a:prstGeom prst="roundRect">
          <a:avLst/>
        </a:prstGeom>
        <a:solidFill>
          <a:schemeClr val="bg1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noProof="0" dirty="0" smtClean="0">
              <a:solidFill>
                <a:schemeClr val="bg1">
                  <a:lumMod val="50000"/>
                </a:schemeClr>
              </a:solidFill>
            </a:rPr>
            <a:t>Physical</a:t>
          </a:r>
          <a:endParaRPr lang="en-US" sz="2400" kern="1200" noProof="0" dirty="0">
            <a:solidFill>
              <a:schemeClr val="bg1">
                <a:lumMod val="50000"/>
              </a:schemeClr>
            </a:solidFill>
          </a:endParaRPr>
        </a:p>
      </dsp:txBody>
      <dsp:txXfrm>
        <a:off x="0" y="3579947"/>
        <a:ext cx="1502111" cy="11357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49689" y="0"/>
            <a:ext cx="2946400" cy="496888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49689" y="9429750"/>
            <a:ext cx="2946400" cy="496888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r">
              <a:defRPr sz="1200"/>
            </a:lvl1pPr>
          </a:lstStyle>
          <a:p>
            <a:fld id="{A87227C0-179F-4127-B1CA-AA61557745BE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2945862" cy="495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99" tIns="46550" rIns="93099" bIns="46550" numCol="1" anchor="t" anchorCtr="0" compatLnSpc="1">
            <a:prstTxWarp prst="textNoShape">
              <a:avLst/>
            </a:prstTxWarp>
          </a:bodyPr>
          <a:lstStyle>
            <a:lvl1pPr defTabSz="931252" eaLnBrk="1" hangingPunct="1">
              <a:defRPr sz="1200" b="0">
                <a:latin typeface="Arial" charset="0"/>
              </a:defRPr>
            </a:lvl1pPr>
          </a:lstStyle>
          <a:p>
            <a:endParaRPr lang="es-E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295" y="2"/>
            <a:ext cx="2945862" cy="495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99" tIns="46550" rIns="93099" bIns="46550" numCol="1" anchor="t" anchorCtr="0" compatLnSpc="1">
            <a:prstTxWarp prst="textNoShape">
              <a:avLst/>
            </a:prstTxWarp>
          </a:bodyPr>
          <a:lstStyle>
            <a:lvl1pPr algn="r" defTabSz="931252" eaLnBrk="1" hangingPunct="1">
              <a:defRPr sz="1200" b="0">
                <a:latin typeface="Arial" charset="0"/>
              </a:defRPr>
            </a:lvl1pPr>
          </a:lstStyle>
          <a:p>
            <a:r>
              <a:rPr lang="es-ES_tradnl" smtClean="0"/>
              <a:t>16 Febrero 2009</a:t>
            </a:r>
            <a:endParaRPr lang="es-ES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6125"/>
            <a:ext cx="5376863" cy="37226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984" y="4716946"/>
            <a:ext cx="5435708" cy="44643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99" tIns="46550" rIns="93099" bIns="465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814"/>
            <a:ext cx="2945862" cy="495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99" tIns="46550" rIns="93099" bIns="46550" numCol="1" anchor="b" anchorCtr="0" compatLnSpc="1">
            <a:prstTxWarp prst="textNoShape">
              <a:avLst/>
            </a:prstTxWarp>
          </a:bodyPr>
          <a:lstStyle>
            <a:lvl1pPr defTabSz="931252" eaLnBrk="1" hangingPunct="1">
              <a:defRPr sz="1200" b="0">
                <a:latin typeface="Arial" charset="0"/>
              </a:defRPr>
            </a:lvl1pPr>
          </a:lstStyle>
          <a:p>
            <a:endParaRPr lang="es-E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295" y="9430814"/>
            <a:ext cx="2945862" cy="495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99" tIns="46550" rIns="93099" bIns="46550" numCol="1" anchor="b" anchorCtr="0" compatLnSpc="1">
            <a:prstTxWarp prst="textNoShape">
              <a:avLst/>
            </a:prstTxWarp>
          </a:bodyPr>
          <a:lstStyle>
            <a:lvl1pPr algn="r" defTabSz="931252" eaLnBrk="1" hangingPunct="1">
              <a:defRPr sz="1200" b="0">
                <a:latin typeface="Arial" charset="0"/>
              </a:defRPr>
            </a:lvl1pPr>
          </a:lstStyle>
          <a:p>
            <a:fld id="{9CD333B3-3010-4B41-899B-9F44DCF311D1}" type="slidenum">
              <a:rPr lang="es-ES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s-ES_tradnl" smtClean="0"/>
              <a:t>16 Febrero 2009</a:t>
            </a: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CD333B3-3010-4B41-899B-9F44DCF311D1}" type="slidenum">
              <a:rPr lang="es-ES" smtClean="0"/>
              <a:pPr/>
              <a:t>1</a:t>
            </a:fld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3 Marcador de fecha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s-ES_tradnl" smtClean="0"/>
              <a:t>16 Febrero 2009</a:t>
            </a: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CD333B3-3010-4B41-899B-9F44DCF311D1}" type="slidenum">
              <a:rPr lang="es-ES" smtClean="0"/>
              <a:pPr/>
              <a:t>9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>
            <a:lvl1pPr>
              <a:defRPr/>
            </a:lvl1pPr>
          </a:lstStyle>
          <a:p>
            <a:endParaRPr lang="en-GB" noProof="0" smtClean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endParaRPr lang="en-GB" noProof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270750" y="776288"/>
            <a:ext cx="2284413" cy="56896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14338" y="776288"/>
            <a:ext cx="6704012" cy="56896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ítulo, text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76250" y="776288"/>
            <a:ext cx="9015413" cy="72548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414338" y="1639888"/>
            <a:ext cx="4494212" cy="48260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060950" y="1639888"/>
            <a:ext cx="4494213" cy="48260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ítulo, texto y 2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76250" y="776288"/>
            <a:ext cx="9015413" cy="72548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414338" y="1639888"/>
            <a:ext cx="4494212" cy="48260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5060950" y="1639888"/>
            <a:ext cx="4494213" cy="23368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3"/>
          </p:nvPr>
        </p:nvSpPr>
        <p:spPr>
          <a:xfrm>
            <a:off x="5060950" y="4129088"/>
            <a:ext cx="4494213" cy="23368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 anchor="t"/>
          <a:lstStyle>
            <a:lvl1pPr>
              <a:defRPr lang="es-ES" sz="3600" b="0" dirty="0">
                <a:solidFill>
                  <a:srgbClr val="879B2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lvl="0" algn="ctr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noProof="0" dirty="0" err="1" smtClean="0"/>
              <a:t>Haga</a:t>
            </a:r>
            <a:r>
              <a:rPr lang="en-GB" noProof="0" dirty="0" smtClean="0"/>
              <a:t> </a:t>
            </a:r>
            <a:r>
              <a:rPr lang="en-GB" noProof="0" dirty="0" err="1" smtClean="0"/>
              <a:t>clic</a:t>
            </a:r>
            <a:r>
              <a:rPr lang="en-GB" noProof="0" dirty="0" smtClean="0"/>
              <a:t> </a:t>
            </a:r>
            <a:r>
              <a:rPr lang="en-GB" noProof="0" dirty="0" err="1" smtClean="0"/>
              <a:t>para</a:t>
            </a:r>
            <a:r>
              <a:rPr lang="en-GB" noProof="0" dirty="0" smtClean="0"/>
              <a:t> </a:t>
            </a:r>
            <a:r>
              <a:rPr lang="en-GB" noProof="0" dirty="0" err="1" smtClean="0"/>
              <a:t>modificar</a:t>
            </a:r>
            <a:r>
              <a:rPr lang="en-GB" noProof="0" dirty="0" smtClean="0"/>
              <a:t> el </a:t>
            </a:r>
            <a:r>
              <a:rPr lang="en-GB" noProof="0" dirty="0" err="1" smtClean="0"/>
              <a:t>estilo</a:t>
            </a:r>
            <a:r>
              <a:rPr lang="en-GB" noProof="0" dirty="0" smtClean="0"/>
              <a:t> de </a:t>
            </a:r>
            <a:r>
              <a:rPr lang="en-GB" noProof="0" dirty="0" err="1" smtClean="0"/>
              <a:t>título</a:t>
            </a:r>
            <a:r>
              <a:rPr lang="en-GB" noProof="0" dirty="0" smtClean="0"/>
              <a:t> del </a:t>
            </a:r>
            <a:r>
              <a:rPr lang="en-GB" noProof="0" dirty="0" err="1" smtClean="0"/>
              <a:t>patrón</a:t>
            </a:r>
            <a:endParaRPr lang="en-GB" noProof="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/>
          <a:lstStyle>
            <a:lvl2pPr>
              <a:buClr>
                <a:srgbClr val="798B1D"/>
              </a:buClr>
              <a:defRPr/>
            </a:lvl2pPr>
            <a:lvl3pPr>
              <a:buClr>
                <a:srgbClr val="798B1D"/>
              </a:buClr>
              <a:defRPr/>
            </a:lvl3pPr>
            <a:lvl4pPr>
              <a:buClr>
                <a:srgbClr val="798B1D"/>
              </a:buClr>
              <a:defRPr/>
            </a:lvl4pPr>
            <a:lvl5pPr>
              <a:buClr>
                <a:srgbClr val="798B1D"/>
              </a:buClr>
              <a:defRPr/>
            </a:lvl5pPr>
          </a:lstStyle>
          <a:p>
            <a:pPr lvl="0"/>
            <a:r>
              <a:rPr lang="en-GB" noProof="0" dirty="0" err="1" smtClean="0"/>
              <a:t>Haga</a:t>
            </a:r>
            <a:r>
              <a:rPr lang="en-GB" noProof="0" dirty="0" smtClean="0"/>
              <a:t> </a:t>
            </a:r>
            <a:r>
              <a:rPr lang="en-GB" noProof="0" dirty="0" err="1" smtClean="0"/>
              <a:t>clic</a:t>
            </a:r>
            <a:r>
              <a:rPr lang="en-GB" noProof="0" dirty="0" smtClean="0"/>
              <a:t> </a:t>
            </a:r>
            <a:r>
              <a:rPr lang="en-GB" noProof="0" dirty="0" err="1" smtClean="0"/>
              <a:t>para</a:t>
            </a:r>
            <a:r>
              <a:rPr lang="en-GB" noProof="0" dirty="0" smtClean="0"/>
              <a:t> </a:t>
            </a:r>
            <a:r>
              <a:rPr lang="en-GB" noProof="0" dirty="0" err="1" smtClean="0"/>
              <a:t>modificar</a:t>
            </a:r>
            <a:r>
              <a:rPr lang="en-GB" noProof="0" dirty="0" smtClean="0"/>
              <a:t> el </a:t>
            </a:r>
            <a:r>
              <a:rPr lang="en-GB" noProof="0" dirty="0" err="1" smtClean="0"/>
              <a:t>estilo</a:t>
            </a:r>
            <a:r>
              <a:rPr lang="en-GB" noProof="0" dirty="0" smtClean="0"/>
              <a:t> de </a:t>
            </a:r>
            <a:r>
              <a:rPr lang="en-GB" noProof="0" dirty="0" err="1" smtClean="0"/>
              <a:t>texto</a:t>
            </a:r>
            <a:r>
              <a:rPr lang="en-GB" noProof="0" dirty="0" smtClean="0"/>
              <a:t> del </a:t>
            </a:r>
            <a:r>
              <a:rPr lang="en-GB" noProof="0" dirty="0" err="1" smtClean="0"/>
              <a:t>patrón</a:t>
            </a:r>
            <a:endParaRPr lang="en-GB" noProof="0" dirty="0" smtClean="0"/>
          </a:p>
          <a:p>
            <a:pPr lvl="1"/>
            <a:r>
              <a:rPr lang="en-GB" noProof="0" dirty="0" smtClean="0"/>
              <a:t>Segundo </a:t>
            </a:r>
            <a:r>
              <a:rPr lang="en-GB" noProof="0" dirty="0" err="1" smtClean="0"/>
              <a:t>nivel</a:t>
            </a:r>
            <a:endParaRPr lang="en-GB" noProof="0" dirty="0" smtClean="0"/>
          </a:p>
          <a:p>
            <a:pPr lvl="2"/>
            <a:r>
              <a:rPr lang="en-GB" noProof="0" dirty="0" err="1" smtClean="0"/>
              <a:t>Tercer</a:t>
            </a:r>
            <a:r>
              <a:rPr lang="en-GB" noProof="0" dirty="0" smtClean="0"/>
              <a:t> </a:t>
            </a:r>
            <a:r>
              <a:rPr lang="en-GB" noProof="0" dirty="0" err="1" smtClean="0"/>
              <a:t>nivel</a:t>
            </a:r>
            <a:endParaRPr lang="en-GB" noProof="0" dirty="0" smtClean="0"/>
          </a:p>
          <a:p>
            <a:pPr lvl="3"/>
            <a:r>
              <a:rPr lang="en-GB" noProof="0" dirty="0" smtClean="0"/>
              <a:t>Cuarto </a:t>
            </a:r>
            <a:r>
              <a:rPr lang="en-GB" noProof="0" dirty="0" err="1" smtClean="0"/>
              <a:t>nivel</a:t>
            </a:r>
            <a:endParaRPr lang="en-GB" noProof="0" dirty="0" smtClean="0"/>
          </a:p>
          <a:p>
            <a:pPr lvl="4"/>
            <a:r>
              <a:rPr lang="en-GB" noProof="0" dirty="0" err="1" smtClean="0"/>
              <a:t>Quinto</a:t>
            </a:r>
            <a:r>
              <a:rPr lang="en-GB" noProof="0" dirty="0" smtClean="0"/>
              <a:t> </a:t>
            </a:r>
            <a:r>
              <a:rPr lang="en-GB" noProof="0" dirty="0" err="1" smtClean="0"/>
              <a:t>nivel</a:t>
            </a:r>
            <a:endParaRPr lang="en-GB" noProof="0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14338" y="1639888"/>
            <a:ext cx="4494212" cy="4826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060950" y="1639888"/>
            <a:ext cx="4494213" cy="4826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4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476251" y="776288"/>
            <a:ext cx="8905906" cy="725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2" tIns="45717" rIns="91432" bIns="45717" numCol="1" anchor="t" anchorCtr="0" compatLnSpc="1">
            <a:prstTxWarp prst="textNoShape">
              <a:avLst/>
            </a:prstTxWarp>
          </a:bodyPr>
          <a:lstStyle/>
          <a:p>
            <a:pPr lvl="0" algn="ctr" rt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noProof="0" dirty="0" err="1" smtClean="0"/>
              <a:t>Haga</a:t>
            </a:r>
            <a:r>
              <a:rPr lang="en-GB" noProof="0" dirty="0" smtClean="0"/>
              <a:t> </a:t>
            </a:r>
            <a:r>
              <a:rPr lang="en-GB" noProof="0" dirty="0" err="1" smtClean="0"/>
              <a:t>clic</a:t>
            </a:r>
            <a:r>
              <a:rPr lang="en-GB" noProof="0" dirty="0" smtClean="0"/>
              <a:t> </a:t>
            </a:r>
            <a:r>
              <a:rPr lang="en-GB" noProof="0" dirty="0" err="1" smtClean="0"/>
              <a:t>para</a:t>
            </a:r>
            <a:r>
              <a:rPr lang="en-GB" noProof="0" dirty="0" smtClean="0"/>
              <a:t> </a:t>
            </a:r>
            <a:r>
              <a:rPr lang="en-GB" noProof="0" dirty="0" err="1" smtClean="0"/>
              <a:t>cambiar</a:t>
            </a:r>
            <a:r>
              <a:rPr lang="en-GB" noProof="0" dirty="0" smtClean="0"/>
              <a:t> el </a:t>
            </a:r>
            <a:r>
              <a:rPr lang="en-GB" noProof="0" dirty="0" err="1" smtClean="0"/>
              <a:t>estilo</a:t>
            </a:r>
            <a:r>
              <a:rPr lang="en-GB" noProof="0" dirty="0" smtClean="0"/>
              <a:t> de </a:t>
            </a:r>
            <a:r>
              <a:rPr lang="en-GB" noProof="0" dirty="0" err="1" smtClean="0"/>
              <a:t>título</a:t>
            </a:r>
            <a:endParaRPr lang="en-GB" noProof="0" dirty="0" smtClean="0"/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414338" y="1639888"/>
            <a:ext cx="9039256" cy="47180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2" tIns="45717" rIns="91432" bIns="4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dirty="0" err="1" smtClean="0"/>
              <a:t>Haga</a:t>
            </a:r>
            <a:r>
              <a:rPr lang="en-GB" noProof="0" dirty="0" smtClean="0"/>
              <a:t> </a:t>
            </a:r>
            <a:r>
              <a:rPr lang="en-GB" noProof="0" dirty="0" err="1" smtClean="0"/>
              <a:t>clic</a:t>
            </a:r>
            <a:r>
              <a:rPr lang="en-GB" noProof="0" dirty="0" smtClean="0"/>
              <a:t> </a:t>
            </a:r>
            <a:r>
              <a:rPr lang="en-GB" noProof="0" dirty="0" err="1" smtClean="0"/>
              <a:t>para</a:t>
            </a:r>
            <a:r>
              <a:rPr lang="en-GB" noProof="0" dirty="0" smtClean="0"/>
              <a:t> </a:t>
            </a:r>
            <a:r>
              <a:rPr lang="en-GB" noProof="0" dirty="0" err="1" smtClean="0"/>
              <a:t>modificar</a:t>
            </a:r>
            <a:r>
              <a:rPr lang="en-GB" noProof="0" dirty="0" smtClean="0"/>
              <a:t> el </a:t>
            </a:r>
            <a:r>
              <a:rPr lang="en-GB" noProof="0" dirty="0" err="1" smtClean="0"/>
              <a:t>estilo</a:t>
            </a:r>
            <a:r>
              <a:rPr lang="en-GB" noProof="0" dirty="0" smtClean="0"/>
              <a:t> de </a:t>
            </a:r>
            <a:r>
              <a:rPr lang="en-GB" noProof="0" dirty="0" err="1" smtClean="0"/>
              <a:t>texto</a:t>
            </a:r>
            <a:r>
              <a:rPr lang="en-GB" noProof="0" dirty="0" smtClean="0"/>
              <a:t> del </a:t>
            </a:r>
            <a:r>
              <a:rPr lang="en-GB" noProof="0" dirty="0" err="1" smtClean="0"/>
              <a:t>patrón</a:t>
            </a:r>
            <a:endParaRPr lang="en-GB" noProof="0" dirty="0" smtClean="0"/>
          </a:p>
          <a:p>
            <a:pPr lvl="1"/>
            <a:r>
              <a:rPr lang="en-GB" noProof="0" dirty="0" smtClean="0"/>
              <a:t>Segundo </a:t>
            </a:r>
            <a:r>
              <a:rPr lang="en-GB" noProof="0" dirty="0" err="1" smtClean="0"/>
              <a:t>nivel</a:t>
            </a:r>
            <a:endParaRPr lang="en-GB" noProof="0" dirty="0" smtClean="0"/>
          </a:p>
          <a:p>
            <a:pPr lvl="2"/>
            <a:r>
              <a:rPr lang="en-GB" noProof="0" dirty="0" err="1" smtClean="0"/>
              <a:t>Tercer</a:t>
            </a:r>
            <a:r>
              <a:rPr lang="en-GB" noProof="0" dirty="0" smtClean="0"/>
              <a:t> </a:t>
            </a:r>
            <a:r>
              <a:rPr lang="en-GB" noProof="0" dirty="0" err="1" smtClean="0"/>
              <a:t>nivel</a:t>
            </a:r>
            <a:endParaRPr lang="en-GB" noProof="0" dirty="0" smtClean="0"/>
          </a:p>
          <a:p>
            <a:pPr lvl="3"/>
            <a:r>
              <a:rPr lang="en-GB" noProof="0" dirty="0" smtClean="0"/>
              <a:t>Cuarto </a:t>
            </a:r>
            <a:r>
              <a:rPr lang="en-GB" noProof="0" dirty="0" err="1" smtClean="0"/>
              <a:t>nivel</a:t>
            </a:r>
            <a:endParaRPr lang="en-GB" noProof="0" dirty="0" smtClean="0"/>
          </a:p>
          <a:p>
            <a:pPr lvl="4"/>
            <a:r>
              <a:rPr lang="en-GB" noProof="0" dirty="0" err="1" smtClean="0"/>
              <a:t>Quinto</a:t>
            </a:r>
            <a:r>
              <a:rPr lang="en-GB" noProof="0" dirty="0" smtClean="0"/>
              <a:t> </a:t>
            </a:r>
            <a:r>
              <a:rPr lang="en-GB" noProof="0" dirty="0" err="1" smtClean="0"/>
              <a:t>nivel</a:t>
            </a:r>
            <a:endParaRPr lang="en-GB" noProof="0" dirty="0" smtClean="0"/>
          </a:p>
        </p:txBody>
      </p:sp>
      <p:sp>
        <p:nvSpPr>
          <p:cNvPr id="4106" name="Text Box 10"/>
          <p:cNvSpPr txBox="1">
            <a:spLocks noChangeArrowheads="1"/>
          </p:cNvSpPr>
          <p:nvPr/>
        </p:nvSpPr>
        <p:spPr bwMode="auto">
          <a:xfrm>
            <a:off x="560512" y="6500834"/>
            <a:ext cx="8778693" cy="276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75746" tIns="37873" rIns="75746" bIns="37873">
            <a:spAutoFit/>
          </a:bodyPr>
          <a:lstStyle/>
          <a:p>
            <a:pPr algn="l" defTabSz="757238">
              <a:tabLst>
                <a:tab pos="0" algn="l"/>
                <a:tab pos="8612188" algn="r"/>
              </a:tabLst>
            </a:pPr>
            <a:r>
              <a:rPr lang="es-ES_tradnl" sz="1300" b="0" dirty="0" smtClean="0">
                <a:solidFill>
                  <a:srgbClr val="12586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© Ana</a:t>
            </a:r>
            <a:r>
              <a:rPr lang="es-ES_tradnl" sz="1300" b="0" baseline="0" dirty="0" smtClean="0">
                <a:solidFill>
                  <a:srgbClr val="12586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Belén García Hernando</a:t>
            </a:r>
            <a:r>
              <a:rPr lang="es-ES_tradnl" sz="1300" b="1" baseline="0" dirty="0" smtClean="0">
                <a:solidFill>
                  <a:srgbClr val="12586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	</a:t>
            </a:r>
            <a:fld id="{B3EEA47E-A078-4B16-B3F1-7F2AAC1030DC}" type="slidenum">
              <a:rPr lang="es-ES_tradnl" sz="1300" b="1" smtClean="0">
                <a:solidFill>
                  <a:srgbClr val="12586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pPr algn="l" defTabSz="757238">
                <a:tabLst>
                  <a:tab pos="0" algn="l"/>
                  <a:tab pos="8612188" algn="r"/>
                </a:tabLst>
              </a:pPr>
              <a:t>‹Nº›</a:t>
            </a:fld>
            <a:endParaRPr lang="es-ES_tradnl" sz="1300" b="1" dirty="0">
              <a:solidFill>
                <a:srgbClr val="125864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110" name="Rectangle 14"/>
          <p:cNvSpPr>
            <a:spLocks noChangeArrowheads="1"/>
          </p:cNvSpPr>
          <p:nvPr userDrawn="1"/>
        </p:nvSpPr>
        <p:spPr bwMode="auto">
          <a:xfrm>
            <a:off x="1502899" y="332656"/>
            <a:ext cx="6906485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 anchor="b" anchorCtr="0">
            <a:spAutoFit/>
          </a:bodyPr>
          <a:lstStyle/>
          <a:p>
            <a:pPr algn="ctr" defTabSz="793750"/>
            <a:r>
              <a:rPr lang="es-ES_tradnl" sz="1200" b="1" baseline="0" dirty="0" err="1" smtClean="0">
                <a:solidFill>
                  <a:srgbClr val="12586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Ubiquitous</a:t>
            </a:r>
            <a:r>
              <a:rPr lang="es-ES_tradnl" sz="1200" b="1" baseline="0" dirty="0" smtClean="0">
                <a:solidFill>
                  <a:srgbClr val="12586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and </a:t>
            </a:r>
            <a:r>
              <a:rPr lang="es-ES_tradnl" sz="1200" b="1" baseline="0" dirty="0" err="1" smtClean="0">
                <a:solidFill>
                  <a:srgbClr val="12586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Secure</a:t>
            </a:r>
            <a:r>
              <a:rPr lang="es-ES_tradnl" sz="1200" b="1" baseline="0" dirty="0" smtClean="0">
                <a:solidFill>
                  <a:srgbClr val="12586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Networks and </a:t>
            </a:r>
            <a:r>
              <a:rPr lang="es-ES_tradnl" sz="1200" b="1" baseline="0" dirty="0" err="1" smtClean="0">
                <a:solidFill>
                  <a:srgbClr val="12586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Services</a:t>
            </a:r>
            <a:r>
              <a:rPr lang="es-ES_tradnl" sz="1200" b="1" baseline="0" dirty="0" smtClean="0">
                <a:solidFill>
                  <a:srgbClr val="125864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: Network Technologies</a:t>
            </a:r>
            <a:endParaRPr lang="es-ES_tradnl" sz="1200" b="1" dirty="0">
              <a:solidFill>
                <a:srgbClr val="125864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" name="AutoShape 57"/>
          <p:cNvSpPr>
            <a:spLocks noChangeArrowheads="1"/>
          </p:cNvSpPr>
          <p:nvPr userDrawn="1"/>
        </p:nvSpPr>
        <p:spPr bwMode="auto">
          <a:xfrm rot="5400000">
            <a:off x="4892692" y="-3755950"/>
            <a:ext cx="73025" cy="8820000"/>
          </a:xfrm>
          <a:prstGeom prst="roundRect">
            <a:avLst>
              <a:gd name="adj" fmla="val 50000"/>
            </a:avLst>
          </a:prstGeom>
          <a:solidFill>
            <a:srgbClr val="156774"/>
          </a:solidFill>
          <a:ln w="9525">
            <a:noFill/>
            <a:round/>
            <a:headEnd/>
            <a:tailEnd/>
          </a:ln>
          <a:effectLst>
            <a:outerShdw blurRad="88900" dist="38100" dir="2700000" algn="tl" rotWithShape="0">
              <a:srgbClr val="95AA24">
                <a:alpha val="90000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s-ES"/>
          </a:p>
        </p:txBody>
      </p:sp>
      <p:sp>
        <p:nvSpPr>
          <p:cNvPr id="10" name="AutoShape 57"/>
          <p:cNvSpPr>
            <a:spLocks noChangeArrowheads="1"/>
          </p:cNvSpPr>
          <p:nvPr userDrawn="1"/>
        </p:nvSpPr>
        <p:spPr bwMode="auto">
          <a:xfrm rot="5400000">
            <a:off x="4892692" y="2055909"/>
            <a:ext cx="73025" cy="8820000"/>
          </a:xfrm>
          <a:prstGeom prst="roundRect">
            <a:avLst>
              <a:gd name="adj" fmla="val 50000"/>
            </a:avLst>
          </a:prstGeom>
          <a:solidFill>
            <a:srgbClr val="156774"/>
          </a:solidFill>
          <a:ln w="9525">
            <a:noFill/>
            <a:round/>
            <a:headEnd/>
            <a:tailEnd/>
          </a:ln>
          <a:effectLst>
            <a:outerShdw blurRad="88900" dist="38100" dir="2700000" algn="tl" rotWithShape="0">
              <a:srgbClr val="95AA24">
                <a:alpha val="90000"/>
              </a:srgb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s-ES"/>
          </a:p>
        </p:txBody>
      </p:sp>
      <p:pic>
        <p:nvPicPr>
          <p:cNvPr id="11" name="10 Imagen" descr="logo diatel color sin texto.png"/>
          <p:cNvPicPr>
            <a:picLocks noChangeAspect="1"/>
          </p:cNvPicPr>
          <p:nvPr userDrawn="1"/>
        </p:nvPicPr>
        <p:blipFill>
          <a:blip r:embed="rId15" cstate="print"/>
          <a:stretch>
            <a:fillRect/>
          </a:stretch>
        </p:blipFill>
        <p:spPr>
          <a:xfrm>
            <a:off x="523844" y="254842"/>
            <a:ext cx="1071570" cy="316638"/>
          </a:xfrm>
          <a:prstGeom prst="rect">
            <a:avLst/>
          </a:prstGeom>
        </p:spPr>
      </p:pic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1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833572" y="108012"/>
            <a:ext cx="583924" cy="476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 userDrawn="1"/>
        </p:nvPicPr>
        <p:blipFill>
          <a:blip r:embed="rId1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94982" y="116632"/>
            <a:ext cx="374442" cy="4680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lang="es-ES_tradnl" sz="3600" b="0" dirty="0" smtClean="0">
          <a:solidFill>
            <a:srgbClr val="879B21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  <a:ea typeface="Tahoma" pitchFamily="34" charset="0"/>
          <a:cs typeface="Tahoma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FF0000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FF0000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FF0000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FF0000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FF0000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FF0000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FF0000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FF0000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0"/>
        </a:spcAft>
        <a:buClr>
          <a:srgbClr val="798B1D"/>
        </a:buClr>
        <a:buFont typeface="Wingdings" pitchFamily="2" charset="2"/>
        <a:buChar char="q"/>
        <a:defRPr lang="es-ES" sz="2400" dirty="0" smtClean="0">
          <a:solidFill>
            <a:srgbClr val="125864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0"/>
        </a:spcBef>
        <a:spcAft>
          <a:spcPct val="0"/>
        </a:spcAft>
        <a:buClr>
          <a:srgbClr val="798B1D"/>
        </a:buClr>
        <a:buFont typeface="Monotype Sorts" pitchFamily="2" charset="2"/>
        <a:buChar char="m"/>
        <a:defRPr lang="es-ES" sz="2400" dirty="0" smtClean="0">
          <a:solidFill>
            <a:srgbClr val="125864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0"/>
        </a:spcBef>
        <a:spcAft>
          <a:spcPct val="0"/>
        </a:spcAft>
        <a:buClr>
          <a:srgbClr val="798B1D"/>
        </a:buClr>
        <a:buFont typeface="Wingdings" pitchFamily="2" charset="2"/>
        <a:buChar char="Ø"/>
        <a:defRPr lang="es-ES" sz="2400" dirty="0" smtClean="0">
          <a:solidFill>
            <a:srgbClr val="125864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0"/>
        </a:spcBef>
        <a:spcAft>
          <a:spcPct val="0"/>
        </a:spcAft>
        <a:buClr>
          <a:srgbClr val="798B1D"/>
        </a:buClr>
        <a:buFont typeface="Wingdings" pitchFamily="2" charset="2"/>
        <a:buChar char="§"/>
        <a:defRPr lang="es-ES" sz="2400" dirty="0" smtClean="0">
          <a:solidFill>
            <a:srgbClr val="125864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0"/>
        </a:spcBef>
        <a:spcAft>
          <a:spcPct val="0"/>
        </a:spcAft>
        <a:buClr>
          <a:srgbClr val="798B1D"/>
        </a:buClr>
        <a:buChar char="•"/>
        <a:defRPr lang="es-ES" sz="2400" dirty="0" smtClean="0">
          <a:solidFill>
            <a:srgbClr val="125864"/>
          </a:solidFill>
          <a:latin typeface="+mn-lt"/>
          <a:ea typeface="+mn-ea"/>
          <a:cs typeface="+mn-cs"/>
        </a:defRPr>
      </a:lvl5pPr>
      <a:lvl6pPr marL="2514600" indent="-228600" algn="l" rtl="0" eaLnBrk="0" fontAlgn="base" hangingPunct="0">
        <a:spcBef>
          <a:spcPct val="0"/>
        </a:spcBef>
        <a:spcAft>
          <a:spcPct val="0"/>
        </a:spcAft>
        <a:buClr>
          <a:srgbClr val="FF0000"/>
        </a:buClr>
        <a:buChar char="•"/>
        <a:defRPr sz="1500">
          <a:solidFill>
            <a:srgbClr val="000066"/>
          </a:solidFill>
          <a:latin typeface="+mn-lt"/>
        </a:defRPr>
      </a:lvl6pPr>
      <a:lvl7pPr marL="2971800" indent="-228600" algn="l" rtl="0" eaLnBrk="0" fontAlgn="base" hangingPunct="0">
        <a:spcBef>
          <a:spcPct val="0"/>
        </a:spcBef>
        <a:spcAft>
          <a:spcPct val="0"/>
        </a:spcAft>
        <a:buClr>
          <a:srgbClr val="FF0000"/>
        </a:buClr>
        <a:buChar char="•"/>
        <a:defRPr sz="1500">
          <a:solidFill>
            <a:srgbClr val="000066"/>
          </a:solidFill>
          <a:latin typeface="+mn-lt"/>
        </a:defRPr>
      </a:lvl7pPr>
      <a:lvl8pPr marL="3429000" indent="-228600" algn="l" rtl="0" eaLnBrk="0" fontAlgn="base" hangingPunct="0">
        <a:spcBef>
          <a:spcPct val="0"/>
        </a:spcBef>
        <a:spcAft>
          <a:spcPct val="0"/>
        </a:spcAft>
        <a:buClr>
          <a:srgbClr val="FF0000"/>
        </a:buClr>
        <a:buChar char="•"/>
        <a:defRPr sz="1500">
          <a:solidFill>
            <a:srgbClr val="000066"/>
          </a:solidFill>
          <a:latin typeface="+mn-lt"/>
        </a:defRPr>
      </a:lvl8pPr>
      <a:lvl9pPr marL="3886200" indent="-228600" algn="l" rtl="0" eaLnBrk="0" fontAlgn="base" hangingPunct="0">
        <a:spcBef>
          <a:spcPct val="0"/>
        </a:spcBef>
        <a:spcAft>
          <a:spcPct val="0"/>
        </a:spcAft>
        <a:buClr>
          <a:srgbClr val="FF0000"/>
        </a:buClr>
        <a:buChar char="•"/>
        <a:defRPr sz="1500">
          <a:solidFill>
            <a:srgbClr val="000066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gi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 smtClean="0"/>
              <a:t>Ubiquitous and Secure Networks and Services</a:t>
            </a:r>
            <a:br>
              <a:rPr lang="en-US" sz="3200" dirty="0" smtClean="0"/>
            </a:br>
            <a:r>
              <a:rPr lang="en-GB" sz="2800" i="1" dirty="0" err="1" smtClean="0"/>
              <a:t>Redes</a:t>
            </a:r>
            <a:r>
              <a:rPr lang="en-GB" sz="2800" i="1" dirty="0" smtClean="0"/>
              <a:t> y </a:t>
            </a:r>
            <a:r>
              <a:rPr lang="en-GB" sz="2800" i="1" dirty="0" err="1" smtClean="0"/>
              <a:t>Servicios</a:t>
            </a:r>
            <a:r>
              <a:rPr lang="en-GB" sz="2800" i="1" dirty="0" smtClean="0"/>
              <a:t> </a:t>
            </a:r>
            <a:r>
              <a:rPr lang="en-GB" sz="2800" i="1" dirty="0" err="1" smtClean="0"/>
              <a:t>Ubicuos</a:t>
            </a:r>
            <a:r>
              <a:rPr lang="en-GB" sz="2800" i="1" dirty="0" smtClean="0"/>
              <a:t> y </a:t>
            </a:r>
            <a:r>
              <a:rPr lang="en-GB" sz="2800" i="1" dirty="0" err="1" smtClean="0"/>
              <a:t>Seguros</a:t>
            </a:r>
            <a:endParaRPr lang="en-GB" sz="2800" i="1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Unit 4: Network Technologies</a:t>
            </a:r>
          </a:p>
          <a:p>
            <a:endParaRPr lang="en-GB" sz="2000" dirty="0" smtClean="0"/>
          </a:p>
          <a:p>
            <a:endParaRPr lang="en-GB" sz="2000" dirty="0" smtClean="0"/>
          </a:p>
          <a:p>
            <a:r>
              <a:rPr lang="en-GB" sz="2000" dirty="0" smtClean="0"/>
              <a:t>Ana Belén García Hernando</a:t>
            </a:r>
          </a:p>
          <a:p>
            <a:r>
              <a:rPr lang="en-GB" sz="1800" u="sng" dirty="0" err="1" smtClean="0">
                <a:solidFill>
                  <a:srgbClr val="0000FF"/>
                </a:solidFill>
              </a:rPr>
              <a:t>abgarcia@diatel.upm.es</a:t>
            </a:r>
            <a:r>
              <a:rPr lang="en-GB" sz="1800" dirty="0" smtClean="0"/>
              <a:t>, </a:t>
            </a:r>
            <a:r>
              <a:rPr lang="en-GB" sz="1800" u="sng" dirty="0" err="1" smtClean="0">
                <a:solidFill>
                  <a:srgbClr val="0000FF"/>
                </a:solidFill>
              </a:rPr>
              <a:t>anabelen.garcia@upm.es</a:t>
            </a:r>
            <a:endParaRPr lang="en-GB" sz="2000" u="sng" dirty="0" smtClean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Introduction to IEEE 802.15.4 Standard</a:t>
            </a:r>
            <a:endParaRPr lang="en-GB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“</a:t>
            </a:r>
            <a:r>
              <a:rPr lang="en-GB" i="1" dirty="0" smtClean="0"/>
              <a:t>This standard defines the protocol and interconnection of devices via radio communication in a personal area network (PAN). The standard uses carrier sense multiple access with collision avoidance (</a:t>
            </a:r>
            <a:r>
              <a:rPr lang="en-GB" i="1" u="sng" dirty="0" err="1" smtClean="0"/>
              <a:t>CSMA</a:t>
            </a:r>
            <a:r>
              <a:rPr lang="en-GB" i="1" u="sng" dirty="0" smtClean="0"/>
              <a:t>-CA</a:t>
            </a:r>
            <a:r>
              <a:rPr lang="en-GB" i="1" dirty="0" smtClean="0"/>
              <a:t>) medium access mechanism and supports </a:t>
            </a:r>
            <a:r>
              <a:rPr lang="en-GB" i="1" u="sng" dirty="0" smtClean="0"/>
              <a:t>star as well as peer-to-peer topologies</a:t>
            </a:r>
            <a:r>
              <a:rPr lang="en-GB" i="1" dirty="0" smtClean="0"/>
              <a:t>. The media access is contention based; however, using the optional </a:t>
            </a:r>
            <a:r>
              <a:rPr lang="en-GB" i="1" dirty="0" err="1" smtClean="0"/>
              <a:t>superframe</a:t>
            </a:r>
            <a:r>
              <a:rPr lang="en-GB" i="1" dirty="0" smtClean="0"/>
              <a:t> structure, </a:t>
            </a:r>
            <a:r>
              <a:rPr lang="en-GB" i="1" u="sng" dirty="0" smtClean="0"/>
              <a:t>time slots can be allocated</a:t>
            </a:r>
            <a:r>
              <a:rPr lang="en-GB" i="1" dirty="0" smtClean="0"/>
              <a:t> by the PAN coordinator to devices with time critical data. Connectivity to higher performance networks is provided through </a:t>
            </a:r>
            <a:r>
              <a:rPr lang="en-GB" i="1" dirty="0"/>
              <a:t>a PAN coordinator</a:t>
            </a:r>
            <a:r>
              <a:rPr lang="en-GB" i="1" dirty="0" smtClean="0"/>
              <a:t>.</a:t>
            </a:r>
            <a:r>
              <a:rPr lang="en-GB" dirty="0" smtClean="0"/>
              <a:t>” </a:t>
            </a:r>
            <a:r>
              <a:rPr lang="en-GB" dirty="0"/>
              <a:t>[802.15.4-2006] 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Defines </a:t>
            </a:r>
            <a:r>
              <a:rPr lang="en-GB" dirty="0" err="1" smtClean="0"/>
              <a:t>PHY</a:t>
            </a:r>
            <a:r>
              <a:rPr lang="en-GB" dirty="0" smtClean="0"/>
              <a:t> and MAC layers.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IEEE 802.15.4 </a:t>
            </a:r>
            <a:r>
              <a:rPr lang="en-GB" dirty="0" err="1" smtClean="0"/>
              <a:t>PHY</a:t>
            </a:r>
            <a:endParaRPr lang="en-GB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14338" y="1567880"/>
            <a:ext cx="9039256" cy="420960"/>
          </a:xfrm>
        </p:spPr>
        <p:txBody>
          <a:bodyPr/>
          <a:lstStyle/>
          <a:p>
            <a:r>
              <a:rPr lang="en-GB" dirty="0" smtClean="0"/>
              <a:t>Frequency bands and data rates included in the standard:</a:t>
            </a:r>
            <a:endParaRPr lang="en-GB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2519" y="2132856"/>
            <a:ext cx="8656391" cy="3672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CuadroTexto"/>
          <p:cNvSpPr txBox="1"/>
          <p:nvPr/>
        </p:nvSpPr>
        <p:spPr>
          <a:xfrm>
            <a:off x="5953132" y="5857892"/>
            <a:ext cx="35719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latin typeface="+mn-lt"/>
              </a:rPr>
              <a:t>From IEEE Std.  IEEE Std. 802.15.4-2006,</a:t>
            </a:r>
            <a:r>
              <a:rPr lang="en-US" sz="800" i="1" dirty="0" smtClean="0">
                <a:latin typeface="+mn-lt"/>
              </a:rPr>
              <a:t>Wireless Medium Access Control (MAC) and Physical Layer (PHY) Specifications for Low-Rate Wireless Personal Area Networks (WPANs)</a:t>
            </a:r>
            <a:r>
              <a:rPr lang="en-US" sz="800" dirty="0" smtClean="0">
                <a:latin typeface="+mn-lt"/>
              </a:rPr>
              <a:t>, Copyright 2006, by IEEE. All rights reserved.*</a:t>
            </a:r>
            <a:endParaRPr lang="en-GB" sz="800" b="0" dirty="0">
              <a:solidFill>
                <a:srgbClr val="125864"/>
              </a:solidFill>
              <a:latin typeface="+mn-lt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595282" y="5857893"/>
            <a:ext cx="49292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latin typeface="+mn-lt"/>
              </a:rPr>
              <a:t>Table 1—Frequency bands and data rates, reprinted with permission from IEEE Std. 802.15.4-2006,</a:t>
            </a:r>
            <a:r>
              <a:rPr lang="en-US" sz="800" i="1" dirty="0" smtClean="0">
                <a:latin typeface="+mn-lt"/>
              </a:rPr>
              <a:t>Wireless Medium Access Control (MAC) and Physical Layer (PHY) Specifications for Low-Rate Wireless Personal Area Networks (WPANs)</a:t>
            </a:r>
            <a:r>
              <a:rPr lang="en-US" sz="800" dirty="0" smtClean="0">
                <a:latin typeface="+mn-lt"/>
              </a:rPr>
              <a:t>, Copyright 2006, by IEEE. The IEEE disclaims any responsibility or liability resulting from the placement and use in the described manner.</a:t>
            </a:r>
            <a:endParaRPr lang="es-ES" sz="8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IEEE 802.15.4 MAC: types of devices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Two types of devices:</a:t>
            </a:r>
          </a:p>
          <a:p>
            <a:pPr lvl="1"/>
            <a:endParaRPr lang="en-GB" dirty="0" smtClean="0"/>
          </a:p>
          <a:p>
            <a:pPr lvl="1"/>
            <a:r>
              <a:rPr lang="en-GB" dirty="0" err="1" smtClean="0"/>
              <a:t>RFD</a:t>
            </a:r>
            <a:r>
              <a:rPr lang="en-GB" dirty="0" smtClean="0"/>
              <a:t> (Reduced Function Devices).</a:t>
            </a:r>
          </a:p>
          <a:p>
            <a:pPr lvl="2"/>
            <a:r>
              <a:rPr lang="en-GB" dirty="0" smtClean="0"/>
              <a:t>Can only act as end-devices. Are equipped with sensors and/or actuators. May interact with a single </a:t>
            </a:r>
            <a:r>
              <a:rPr lang="en-GB" dirty="0" err="1" smtClean="0"/>
              <a:t>FFD</a:t>
            </a:r>
            <a:r>
              <a:rPr lang="en-GB" dirty="0" smtClean="0"/>
              <a:t>. Are usually simple devices.</a:t>
            </a:r>
          </a:p>
          <a:p>
            <a:pPr lvl="1"/>
            <a:endParaRPr lang="en-GB" dirty="0" smtClean="0"/>
          </a:p>
          <a:p>
            <a:pPr lvl="1"/>
            <a:r>
              <a:rPr lang="en-GB" dirty="0" err="1" smtClean="0"/>
              <a:t>FFD</a:t>
            </a:r>
            <a:r>
              <a:rPr lang="en-GB" dirty="0" smtClean="0"/>
              <a:t> (Full Function Devices).</a:t>
            </a:r>
          </a:p>
          <a:p>
            <a:pPr lvl="2"/>
            <a:r>
              <a:rPr lang="en-GB" dirty="0" smtClean="0"/>
              <a:t>Can act as end-devices or as coordinators.</a:t>
            </a:r>
          </a:p>
          <a:p>
            <a:pPr lvl="2"/>
            <a:r>
              <a:rPr lang="en-GB" dirty="0" smtClean="0"/>
              <a:t>A </a:t>
            </a:r>
            <a:r>
              <a:rPr lang="en-GB" dirty="0" err="1" smtClean="0"/>
              <a:t>FFD</a:t>
            </a:r>
            <a:r>
              <a:rPr lang="en-GB" dirty="0" smtClean="0"/>
              <a:t> capable of relaying messages is a coordinator. One of these will be the PAN coordinator.</a:t>
            </a:r>
          </a:p>
          <a:p>
            <a:pPr lvl="3"/>
            <a:r>
              <a:rPr lang="en-GB" dirty="0" smtClean="0"/>
              <a:t>The PAN coordinator provides connectivity to higher-performance networks and is usually mains-powered.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IEEE 802.15.4 MAC: supported topologies</a:t>
            </a:r>
            <a:endParaRPr lang="en-GB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6496" y="1787679"/>
            <a:ext cx="5976664" cy="2985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4 CuadroTexto"/>
          <p:cNvSpPr txBox="1"/>
          <p:nvPr/>
        </p:nvSpPr>
        <p:spPr>
          <a:xfrm>
            <a:off x="523844" y="5786454"/>
            <a:ext cx="52149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latin typeface="+mn-lt"/>
              </a:rPr>
              <a:t>Figure 1—Star and peer-to-peer topology examples, reprinted with permission from IEEE Std. 802.15.4-2006,</a:t>
            </a:r>
            <a:r>
              <a:rPr lang="en-US" sz="800" i="1" dirty="0" smtClean="0">
                <a:latin typeface="+mn-lt"/>
              </a:rPr>
              <a:t>Wireless Medium Access Control (MAC) and Physical Layer (PHY) Specifications for Low-Rate Wireless Personal Area Networks (WPANs)</a:t>
            </a:r>
            <a:r>
              <a:rPr lang="en-US" sz="800" dirty="0" smtClean="0">
                <a:latin typeface="+mn-lt"/>
              </a:rPr>
              <a:t>, Copyright 2006, by IEEE. The IEEE disclaims any responsibility or liability resulting from the placement and use in the described manner.</a:t>
            </a:r>
            <a:endParaRPr lang="en-GB" sz="800" b="0" dirty="0">
              <a:solidFill>
                <a:srgbClr val="125864"/>
              </a:solidFill>
              <a:latin typeface="+mn-lt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380968" y="4929198"/>
            <a:ext cx="5834806" cy="1080120"/>
          </a:xfr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2" tIns="45717" rIns="91432" bIns="45717" numCol="1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GB" sz="2000" b="1" u="sng" dirty="0" smtClean="0"/>
              <a:t>Star</a:t>
            </a:r>
            <a:r>
              <a:rPr lang="en-GB" sz="2000" dirty="0" smtClean="0"/>
              <a:t>: The rest of the nodes (</a:t>
            </a:r>
            <a:r>
              <a:rPr lang="en-GB" sz="2000" dirty="0" err="1" smtClean="0"/>
              <a:t>RFDs</a:t>
            </a:r>
            <a:r>
              <a:rPr lang="en-GB" sz="2000" dirty="0" smtClean="0"/>
              <a:t> or </a:t>
            </a:r>
            <a:r>
              <a:rPr lang="en-GB" sz="2000" dirty="0" err="1" smtClean="0"/>
              <a:t>FFDs</a:t>
            </a:r>
            <a:r>
              <a:rPr lang="en-GB" sz="2000" dirty="0" smtClean="0"/>
              <a:t>) only communicate with the PAN coordinator.</a:t>
            </a:r>
          </a:p>
        </p:txBody>
      </p:sp>
      <p:sp>
        <p:nvSpPr>
          <p:cNvPr id="7" name="6 Elipse"/>
          <p:cNvSpPr/>
          <p:nvPr/>
        </p:nvSpPr>
        <p:spPr bwMode="auto">
          <a:xfrm>
            <a:off x="344488" y="3861048"/>
            <a:ext cx="1296144" cy="792088"/>
          </a:xfrm>
          <a:prstGeom prst="ellipse">
            <a:avLst/>
          </a:prstGeom>
          <a:noFill/>
          <a:ln w="28575" cap="flat" cmpd="sng" algn="ctr">
            <a:solidFill>
              <a:srgbClr val="125864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7 Elipse"/>
          <p:cNvSpPr/>
          <p:nvPr/>
        </p:nvSpPr>
        <p:spPr bwMode="auto">
          <a:xfrm>
            <a:off x="5169024" y="3068960"/>
            <a:ext cx="1296144" cy="792088"/>
          </a:xfrm>
          <a:prstGeom prst="ellipse">
            <a:avLst/>
          </a:prstGeom>
          <a:noFill/>
          <a:ln w="28575" cap="flat" cmpd="sng" algn="ctr">
            <a:solidFill>
              <a:srgbClr val="125864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" name="5 Marcador de contenido"/>
          <p:cNvSpPr>
            <a:spLocks noGrp="1"/>
          </p:cNvSpPr>
          <p:nvPr>
            <p:ph sz="half" idx="2"/>
          </p:nvPr>
        </p:nvSpPr>
        <p:spPr>
          <a:xfrm>
            <a:off x="6321152" y="1844824"/>
            <a:ext cx="3312369" cy="4393952"/>
          </a:xfrm>
        </p:spPr>
        <p:txBody>
          <a:bodyPr>
            <a:noAutofit/>
          </a:bodyPr>
          <a:lstStyle/>
          <a:p>
            <a:r>
              <a:rPr lang="en-GB" sz="2000" b="1" u="sng" dirty="0" smtClean="0"/>
              <a:t>Peer-to-peer</a:t>
            </a:r>
            <a:r>
              <a:rPr lang="en-GB" sz="2000" dirty="0" smtClean="0"/>
              <a:t>: any device may communicate with any other device as long as they are in range of one another.</a:t>
            </a:r>
          </a:p>
          <a:p>
            <a:pPr lvl="1"/>
            <a:r>
              <a:rPr lang="en-GB" sz="1800" dirty="0" smtClean="0"/>
              <a:t>This allows for the use of more complex topologies and multi-hop routing at higher layers.</a:t>
            </a:r>
          </a:p>
          <a:p>
            <a:endParaRPr lang="en-GB" sz="2000" dirty="0"/>
          </a:p>
        </p:txBody>
      </p:sp>
      <p:sp>
        <p:nvSpPr>
          <p:cNvPr id="9" name="8 CuadroTexto"/>
          <p:cNvSpPr txBox="1"/>
          <p:nvPr/>
        </p:nvSpPr>
        <p:spPr>
          <a:xfrm>
            <a:off x="5953132" y="5786454"/>
            <a:ext cx="35719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latin typeface="+mn-lt"/>
              </a:rPr>
              <a:t>From IEEE Std.  IEEE Std. 802.15.4-2006,</a:t>
            </a:r>
            <a:r>
              <a:rPr lang="en-US" sz="800" i="1" dirty="0" smtClean="0">
                <a:latin typeface="+mn-lt"/>
              </a:rPr>
              <a:t>Wireless Medium Access Control (MAC) and Physical Layer (PHY) Specifications for Low-Rate Wireless Personal Area Networks (WPANs)</a:t>
            </a:r>
            <a:r>
              <a:rPr lang="en-US" sz="800" dirty="0" smtClean="0">
                <a:latin typeface="+mn-lt"/>
              </a:rPr>
              <a:t>, Copyright 2006,,  by IEEE. All rights reserved.*</a:t>
            </a:r>
            <a:endParaRPr lang="en-GB" sz="800" b="0" dirty="0">
              <a:solidFill>
                <a:srgbClr val="125864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 animBg="1"/>
      <p:bldP spid="8" grpId="0" animBg="1"/>
      <p:bldP spid="6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IEEE 802.15.4 MAC: PAN modes (I)</a:t>
            </a:r>
            <a:endParaRPr lang="en-GB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b="1" dirty="0" smtClean="0"/>
              <a:t>Beacon-enabled:</a:t>
            </a:r>
          </a:p>
          <a:p>
            <a:pPr lvl="1"/>
            <a:r>
              <a:rPr lang="en-GB" dirty="0" smtClean="0"/>
              <a:t>A coordinator transmits periodical beacons (with a period adjustable in the range </a:t>
            </a:r>
            <a:r>
              <a:rPr lang="en-GB" dirty="0" err="1" smtClean="0"/>
              <a:t>15ms</a:t>
            </a:r>
            <a:r>
              <a:rPr lang="en-GB" dirty="0" smtClean="0"/>
              <a:t> </a:t>
            </a:r>
            <a:r>
              <a:rPr lang="en-GB" dirty="0"/>
              <a:t>to </a:t>
            </a:r>
            <a:r>
              <a:rPr lang="en-GB" dirty="0" smtClean="0"/>
              <a:t>245s) that define a </a:t>
            </a:r>
            <a:r>
              <a:rPr lang="en-GB" u="sng" dirty="0" err="1" smtClean="0"/>
              <a:t>superframe</a:t>
            </a:r>
            <a:r>
              <a:rPr lang="en-GB" u="sng" dirty="0" smtClean="0"/>
              <a:t> structure</a:t>
            </a:r>
            <a:r>
              <a:rPr lang="en-GB" dirty="0" smtClean="0"/>
              <a:t> with an optional inactive portion.</a:t>
            </a:r>
          </a:p>
          <a:p>
            <a:pPr lvl="1"/>
            <a:r>
              <a:rPr lang="en-GB" dirty="0" smtClean="0"/>
              <a:t>Two parts in the active portion (</a:t>
            </a:r>
            <a:r>
              <a:rPr lang="en-GB" u="sng" dirty="0" smtClean="0"/>
              <a:t>hybrid MAC </a:t>
            </a:r>
            <a:r>
              <a:rPr lang="en-GB" dirty="0" smtClean="0"/>
              <a:t>approach):</a:t>
            </a:r>
          </a:p>
          <a:p>
            <a:pPr lvl="2"/>
            <a:r>
              <a:rPr lang="en-GB" dirty="0" err="1" smtClean="0"/>
              <a:t>CSMA</a:t>
            </a:r>
            <a:r>
              <a:rPr lang="en-GB" dirty="0" smtClean="0"/>
              <a:t>-CA</a:t>
            </a:r>
          </a:p>
          <a:p>
            <a:pPr lvl="2"/>
            <a:r>
              <a:rPr lang="en-GB" dirty="0" err="1" smtClean="0"/>
              <a:t>GTS</a:t>
            </a:r>
            <a:r>
              <a:rPr lang="en-GB" dirty="0" smtClean="0"/>
              <a:t> (Guaranteed Time Slots)</a:t>
            </a:r>
          </a:p>
          <a:p>
            <a:pPr lvl="1"/>
            <a:r>
              <a:rPr lang="en-GB" dirty="0" smtClean="0"/>
              <a:t>The beacon also allows the devices to synchronize and indicates if there is any data waiting in the coordinator to reach a device (so that the device may ask for it).</a:t>
            </a:r>
          </a:p>
          <a:p>
            <a:endParaRPr lang="en-GB" dirty="0" smtClean="0"/>
          </a:p>
          <a:p>
            <a:r>
              <a:rPr lang="en-GB" b="1" dirty="0" err="1"/>
              <a:t>Nonbeacon</a:t>
            </a:r>
            <a:r>
              <a:rPr lang="en-GB" b="1" dirty="0"/>
              <a:t>-enabled</a:t>
            </a:r>
            <a:r>
              <a:rPr lang="en-GB" dirty="0"/>
              <a:t>:</a:t>
            </a:r>
          </a:p>
          <a:p>
            <a:pPr lvl="1"/>
            <a:r>
              <a:rPr lang="en-GB" dirty="0" err="1" smtClean="0"/>
              <a:t>Unslotted</a:t>
            </a:r>
            <a:r>
              <a:rPr lang="en-GB" dirty="0" smtClean="0"/>
              <a:t> </a:t>
            </a:r>
            <a:r>
              <a:rPr lang="en-GB" dirty="0" err="1" smtClean="0"/>
              <a:t>CSMA</a:t>
            </a:r>
            <a:r>
              <a:rPr lang="en-GB" dirty="0" smtClean="0"/>
              <a:t>-CA is used.</a:t>
            </a:r>
          </a:p>
          <a:p>
            <a:pPr lvl="1"/>
            <a:r>
              <a:rPr lang="en-GB" dirty="0" smtClean="0"/>
              <a:t>No </a:t>
            </a:r>
            <a:r>
              <a:rPr lang="en-GB" dirty="0" err="1" smtClean="0"/>
              <a:t>GTS</a:t>
            </a:r>
            <a:r>
              <a:rPr lang="en-GB" dirty="0" smtClean="0"/>
              <a:t> (Guaranteed Time Slots), no </a:t>
            </a:r>
            <a:r>
              <a:rPr lang="en-GB" dirty="0" err="1" smtClean="0"/>
              <a:t>superframe</a:t>
            </a:r>
            <a:r>
              <a:rPr lang="en-GB" dirty="0" smtClean="0"/>
              <a:t> structure.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IEEE 802.15.4 MAC: PAN modes (II)</a:t>
            </a:r>
            <a:endParaRPr lang="en-GB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14338" y="1484784"/>
            <a:ext cx="9039256" cy="4873174"/>
          </a:xfrm>
        </p:spPr>
        <p:txBody>
          <a:bodyPr>
            <a:normAutofit fontScale="77500" lnSpcReduction="20000"/>
          </a:bodyPr>
          <a:lstStyle/>
          <a:p>
            <a:r>
              <a:rPr lang="en-GB" dirty="0" err="1" smtClean="0"/>
              <a:t>Superframe</a:t>
            </a:r>
            <a:r>
              <a:rPr lang="en-GB" dirty="0" smtClean="0"/>
              <a:t> structure (beacon-enabled mode):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pPr lvl="1"/>
            <a:endParaRPr lang="en-GB" dirty="0" smtClean="0"/>
          </a:p>
          <a:p>
            <a:pPr lvl="1"/>
            <a:endParaRPr lang="en-GB" dirty="0" smtClean="0"/>
          </a:p>
          <a:p>
            <a:pPr lvl="1"/>
            <a:r>
              <a:rPr lang="en-GB" dirty="0" smtClean="0"/>
              <a:t>CAP: Contention Access Period: Slotted </a:t>
            </a:r>
            <a:r>
              <a:rPr lang="en-GB" dirty="0" err="1" smtClean="0"/>
              <a:t>CSMA</a:t>
            </a:r>
            <a:r>
              <a:rPr lang="en-GB" dirty="0" smtClean="0"/>
              <a:t>-CA.</a:t>
            </a:r>
          </a:p>
          <a:p>
            <a:pPr lvl="1"/>
            <a:r>
              <a:rPr lang="en-GB" dirty="0" err="1" smtClean="0"/>
              <a:t>CFP</a:t>
            </a:r>
            <a:r>
              <a:rPr lang="en-GB" dirty="0" smtClean="0"/>
              <a:t>: Contention Free Period:</a:t>
            </a:r>
          </a:p>
          <a:p>
            <a:pPr lvl="2"/>
            <a:r>
              <a:rPr lang="en-GB" sz="2100" dirty="0" smtClean="0"/>
              <a:t>Contains a variable number of </a:t>
            </a:r>
            <a:r>
              <a:rPr lang="en-GB" sz="2100" dirty="0" err="1" smtClean="0"/>
              <a:t>GTS</a:t>
            </a:r>
            <a:r>
              <a:rPr lang="en-GB" sz="2100" dirty="0" smtClean="0"/>
              <a:t> (Guaranteed Time Slots).</a:t>
            </a:r>
          </a:p>
          <a:p>
            <a:pPr lvl="2"/>
            <a:r>
              <a:rPr lang="en-GB" sz="2100" dirty="0" smtClean="0"/>
              <a:t>Assigned by the coordinator for low-latency applications or for applications requiring a minimum BW.</a:t>
            </a:r>
          </a:p>
          <a:p>
            <a:pPr lvl="2"/>
            <a:endParaRPr lang="en-GB" dirty="0" smtClean="0"/>
          </a:p>
          <a:p>
            <a:r>
              <a:rPr lang="en-GB" dirty="0"/>
              <a:t>On a beacon-enabled PAN, a coordinator that is not the PAN coordinator shall maintain the timing of </a:t>
            </a:r>
            <a:r>
              <a:rPr lang="en-GB" dirty="0" smtClean="0"/>
              <a:t>two </a:t>
            </a:r>
            <a:r>
              <a:rPr lang="en-GB" dirty="0" err="1" smtClean="0"/>
              <a:t>superframes</a:t>
            </a:r>
            <a:r>
              <a:rPr lang="en-GB" dirty="0" smtClean="0"/>
              <a:t>:</a:t>
            </a:r>
          </a:p>
          <a:p>
            <a:pPr lvl="1"/>
            <a:r>
              <a:rPr lang="en-GB" dirty="0" smtClean="0"/>
              <a:t>the </a:t>
            </a:r>
            <a:r>
              <a:rPr lang="en-GB" dirty="0" err="1"/>
              <a:t>superframe</a:t>
            </a:r>
            <a:r>
              <a:rPr lang="en-GB" dirty="0"/>
              <a:t> in which its coordinator transmits a beacon (the incoming </a:t>
            </a:r>
            <a:r>
              <a:rPr lang="en-GB" dirty="0" err="1"/>
              <a:t>superframe</a:t>
            </a:r>
            <a:r>
              <a:rPr lang="en-GB" dirty="0"/>
              <a:t>) </a:t>
            </a:r>
            <a:r>
              <a:rPr lang="en-GB" dirty="0" smtClean="0"/>
              <a:t>and</a:t>
            </a:r>
          </a:p>
          <a:p>
            <a:pPr lvl="1"/>
            <a:r>
              <a:rPr lang="en-GB" dirty="0" smtClean="0"/>
              <a:t>the </a:t>
            </a:r>
            <a:r>
              <a:rPr lang="en-GB" dirty="0" err="1"/>
              <a:t>superframe</a:t>
            </a:r>
            <a:r>
              <a:rPr lang="en-GB" dirty="0"/>
              <a:t> in which it transmits its own beacon (the outgoing </a:t>
            </a:r>
            <a:r>
              <a:rPr lang="en-GB" dirty="0" err="1"/>
              <a:t>superframe</a:t>
            </a:r>
            <a:r>
              <a:rPr lang="en-GB" dirty="0" smtClean="0"/>
              <a:t>).</a:t>
            </a:r>
            <a:endParaRPr lang="en-GB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0968" y="1857364"/>
            <a:ext cx="6336704" cy="13920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6 CuadroTexto"/>
          <p:cNvSpPr txBox="1"/>
          <p:nvPr/>
        </p:nvSpPr>
        <p:spPr>
          <a:xfrm>
            <a:off x="5953132" y="5857892"/>
            <a:ext cx="35719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latin typeface="+mn-lt"/>
              </a:rPr>
              <a:t>From IEEE Std.  IEEE Std. 802.15.4-2006,</a:t>
            </a:r>
            <a:r>
              <a:rPr lang="en-US" sz="800" i="1" dirty="0" smtClean="0">
                <a:latin typeface="+mn-lt"/>
              </a:rPr>
              <a:t>Wireless Medium Access Control (MAC) and Physical Layer (PHY) Specifications for Low-Rate Wireless Personal Area Networks (WPANs)</a:t>
            </a:r>
            <a:r>
              <a:rPr lang="en-US" sz="800" dirty="0" smtClean="0">
                <a:latin typeface="+mn-lt"/>
              </a:rPr>
              <a:t>, Copyright 2006,,  by IEEE. All rights reserved.*</a:t>
            </a:r>
            <a:endParaRPr lang="en-GB" sz="800" b="0" dirty="0">
              <a:solidFill>
                <a:srgbClr val="125864"/>
              </a:solidFill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7167578" y="2071678"/>
            <a:ext cx="242889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latin typeface="+mn-lt"/>
              </a:rPr>
              <a:t>Figure 66—An example of the super-frame structure, reprinted with permission from IEEE Std. 802.15.4-2006,</a:t>
            </a:r>
            <a:r>
              <a:rPr lang="en-US" sz="800" i="1" dirty="0" smtClean="0">
                <a:latin typeface="+mn-lt"/>
              </a:rPr>
              <a:t>Wireless Medium Access Control (MAC) and Physical Layer (PHY) Specifications for Low-Rate Wireless Personal Area Networks (WPANs)</a:t>
            </a:r>
            <a:r>
              <a:rPr lang="en-US" sz="800" dirty="0" smtClean="0">
                <a:latin typeface="+mn-lt"/>
              </a:rPr>
              <a:t>, Copyright 2006, by IEEE. The IEEE disclaims any responsibility or liability resulting from the placement and use in the described manner.</a:t>
            </a:r>
            <a:endParaRPr lang="es-ES" sz="8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Protocol stack</a:t>
            </a:r>
            <a:endParaRPr lang="en-GB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14338" y="1639888"/>
          <a:ext cx="9039225" cy="47180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Routing in </a:t>
            </a:r>
            <a:r>
              <a:rPr lang="en-GB" dirty="0" err="1" smtClean="0"/>
              <a:t>WSN</a:t>
            </a:r>
            <a:r>
              <a:rPr lang="en-GB" dirty="0" smtClean="0"/>
              <a:t>: influencing factors</a:t>
            </a:r>
            <a:endParaRPr lang="en-GB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Network dynamics</a:t>
            </a:r>
          </a:p>
          <a:p>
            <a:pPr lvl="1"/>
            <a:r>
              <a:rPr lang="en-GB" dirty="0" smtClean="0"/>
              <a:t>Mobile nodes, channel / node failures, energy depletion.</a:t>
            </a:r>
          </a:p>
          <a:p>
            <a:r>
              <a:rPr lang="en-GB" dirty="0" smtClean="0"/>
              <a:t>Node deployment</a:t>
            </a:r>
          </a:p>
          <a:p>
            <a:pPr lvl="1"/>
            <a:r>
              <a:rPr lang="en-GB" dirty="0" smtClean="0"/>
              <a:t>Node density, controlled (deterministic) vs. random deployment</a:t>
            </a:r>
          </a:p>
          <a:p>
            <a:r>
              <a:rPr lang="en-GB" dirty="0" smtClean="0"/>
              <a:t>Energy considerations</a:t>
            </a:r>
          </a:p>
          <a:p>
            <a:r>
              <a:rPr lang="en-GB" dirty="0" smtClean="0"/>
              <a:t>Data delivery models and traffic patterns</a:t>
            </a:r>
          </a:p>
          <a:p>
            <a:r>
              <a:rPr lang="en-GB" dirty="0" smtClean="0"/>
              <a:t>Address-based vs. Data-centric approach</a:t>
            </a:r>
          </a:p>
          <a:p>
            <a:r>
              <a:rPr lang="en-GB" dirty="0" smtClean="0"/>
              <a:t>Node capabilities</a:t>
            </a:r>
          </a:p>
          <a:p>
            <a:pPr lvl="1"/>
            <a:r>
              <a:rPr lang="en-GB" dirty="0" smtClean="0"/>
              <a:t>Is there heterogeneity in the nodes?</a:t>
            </a:r>
          </a:p>
          <a:p>
            <a:r>
              <a:rPr lang="en-GB" dirty="0" smtClean="0"/>
              <a:t>Data aggregation/fusion</a:t>
            </a:r>
          </a:p>
          <a:p>
            <a:r>
              <a:rPr lang="en-GB" dirty="0" smtClean="0"/>
              <a:t>Topology</a:t>
            </a:r>
          </a:p>
          <a:p>
            <a:pPr lvl="1"/>
            <a:r>
              <a:rPr lang="en-GB" dirty="0" smtClean="0"/>
              <a:t>Flat, hierarchical, lineal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Data delivery models</a:t>
            </a:r>
            <a:endParaRPr lang="en-GB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928664" y="1639888"/>
            <a:ext cx="7524930" cy="4718070"/>
          </a:xfrm>
        </p:spPr>
        <p:txBody>
          <a:bodyPr/>
          <a:lstStyle/>
          <a:p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Continuous</a:t>
            </a:r>
          </a:p>
          <a:p>
            <a:endParaRPr lang="en-GB" smtClean="0"/>
          </a:p>
          <a:p>
            <a:endParaRPr lang="en-GB" dirty="0" smtClean="0"/>
          </a:p>
          <a:p>
            <a:r>
              <a:rPr lang="en-GB" dirty="0"/>
              <a:t>E</a:t>
            </a:r>
            <a:r>
              <a:rPr lang="en-GB" dirty="0" smtClean="0"/>
              <a:t>vent-driven</a:t>
            </a:r>
          </a:p>
          <a:p>
            <a:endParaRPr lang="en-GB" dirty="0" smtClean="0"/>
          </a:p>
          <a:p>
            <a:endParaRPr lang="en-GB" dirty="0"/>
          </a:p>
          <a:p>
            <a:r>
              <a:rPr lang="en-GB" dirty="0" smtClean="0"/>
              <a:t>Query-driven</a:t>
            </a:r>
          </a:p>
          <a:p>
            <a:endParaRPr lang="en-GB" dirty="0" smtClean="0"/>
          </a:p>
          <a:p>
            <a:endParaRPr lang="en-GB" dirty="0"/>
          </a:p>
          <a:p>
            <a:r>
              <a:rPr lang="en-GB" dirty="0" smtClean="0"/>
              <a:t>Hybrid: the case of your practical project.</a:t>
            </a:r>
            <a:endParaRPr lang="en-GB" dirty="0"/>
          </a:p>
        </p:txBody>
      </p:sp>
      <p:grpSp>
        <p:nvGrpSpPr>
          <p:cNvPr id="5" name="35 Grupo"/>
          <p:cNvGrpSpPr/>
          <p:nvPr/>
        </p:nvGrpSpPr>
        <p:grpSpPr>
          <a:xfrm>
            <a:off x="4121587" y="1540820"/>
            <a:ext cx="1584176" cy="1600148"/>
            <a:chOff x="7401272" y="1052736"/>
            <a:chExt cx="1584176" cy="1600148"/>
          </a:xfrm>
        </p:grpSpPr>
        <p:sp>
          <p:nvSpPr>
            <p:cNvPr id="4" name="3 Elipse"/>
            <p:cNvSpPr/>
            <p:nvPr/>
          </p:nvSpPr>
          <p:spPr bwMode="auto">
            <a:xfrm>
              <a:off x="7833320" y="1340768"/>
              <a:ext cx="144016" cy="144016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pic>
          <p:nvPicPr>
            <p:cNvPr id="3075" name="Picture 3" descr="C:\Users\Ana\AppData\Local\Microsoft\Windows\Temporary Internet Files\Content.IE5\EBNG61YY\MC900412772[1].wmf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553400" y="1052736"/>
              <a:ext cx="216024" cy="304004"/>
            </a:xfrm>
            <a:prstGeom prst="rect">
              <a:avLst/>
            </a:prstGeom>
            <a:noFill/>
          </p:spPr>
        </p:pic>
        <p:sp>
          <p:nvSpPr>
            <p:cNvPr id="7" name="6 Elipse"/>
            <p:cNvSpPr/>
            <p:nvPr/>
          </p:nvSpPr>
          <p:spPr bwMode="auto">
            <a:xfrm>
              <a:off x="8409384" y="1268760"/>
              <a:ext cx="144016" cy="144016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9" name="8 Elipse"/>
            <p:cNvSpPr/>
            <p:nvPr/>
          </p:nvSpPr>
          <p:spPr bwMode="auto">
            <a:xfrm>
              <a:off x="8625408" y="1700808"/>
              <a:ext cx="144016" cy="144016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10" name="9 Elipse"/>
            <p:cNvSpPr/>
            <p:nvPr/>
          </p:nvSpPr>
          <p:spPr bwMode="auto">
            <a:xfrm>
              <a:off x="7617296" y="2492896"/>
              <a:ext cx="144016" cy="144016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11" name="10 Elipse"/>
            <p:cNvSpPr/>
            <p:nvPr/>
          </p:nvSpPr>
          <p:spPr bwMode="auto">
            <a:xfrm>
              <a:off x="8553400" y="2348880"/>
              <a:ext cx="144016" cy="144016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12" name="11 Elipse"/>
            <p:cNvSpPr/>
            <p:nvPr/>
          </p:nvSpPr>
          <p:spPr bwMode="auto">
            <a:xfrm>
              <a:off x="7401272" y="1700808"/>
              <a:ext cx="144016" cy="144016"/>
            </a:xfrm>
            <a:prstGeom prst="ellipse">
              <a:avLst/>
            </a:prstGeom>
            <a:solidFill>
              <a:srgbClr val="C00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pic>
          <p:nvPicPr>
            <p:cNvPr id="13" name="Picture 3" descr="C:\Users\Ana\AppData\Local\Microsoft\Windows\Temporary Internet Files\Content.IE5\EBNG61YY\MC900412772[1].wmf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7977336" y="1124744"/>
              <a:ext cx="216024" cy="304004"/>
            </a:xfrm>
            <a:prstGeom prst="rect">
              <a:avLst/>
            </a:prstGeom>
            <a:noFill/>
          </p:spPr>
        </p:pic>
        <p:pic>
          <p:nvPicPr>
            <p:cNvPr id="14" name="Picture 3" descr="C:\Users\Ana\AppData\Local\Microsoft\Windows\Temporary Internet Files\Content.IE5\EBNG61YY\MC900412772[1].wmf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7761312" y="2348880"/>
              <a:ext cx="216024" cy="304004"/>
            </a:xfrm>
            <a:prstGeom prst="rect">
              <a:avLst/>
            </a:prstGeom>
            <a:noFill/>
          </p:spPr>
        </p:pic>
        <p:pic>
          <p:nvPicPr>
            <p:cNvPr id="15" name="Picture 3" descr="C:\Users\Ana\AppData\Local\Microsoft\Windows\Temporary Internet Files\Content.IE5\EBNG61YY\MC900412772[1].wmf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769424" y="1556792"/>
              <a:ext cx="216024" cy="304004"/>
            </a:xfrm>
            <a:prstGeom prst="rect">
              <a:avLst/>
            </a:prstGeom>
            <a:noFill/>
          </p:spPr>
        </p:pic>
        <p:pic>
          <p:nvPicPr>
            <p:cNvPr id="16" name="Picture 3" descr="C:\Users\Ana\AppData\Local\Microsoft\Windows\Temporary Internet Files\Content.IE5\EBNG61YY\MC900412772[1].wmf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697416" y="2348880"/>
              <a:ext cx="216024" cy="304004"/>
            </a:xfrm>
            <a:prstGeom prst="rect">
              <a:avLst/>
            </a:prstGeom>
            <a:noFill/>
          </p:spPr>
        </p:pic>
        <p:cxnSp>
          <p:nvCxnSpPr>
            <p:cNvPr id="18" name="17 Conector curvado"/>
            <p:cNvCxnSpPr/>
            <p:nvPr/>
          </p:nvCxnSpPr>
          <p:spPr bwMode="auto">
            <a:xfrm rot="10800000" flipV="1">
              <a:off x="7543800" y="1511300"/>
              <a:ext cx="304800" cy="177800"/>
            </a:xfrm>
            <a:prstGeom prst="curvedConnector3">
              <a:avLst>
                <a:gd name="adj1" fmla="val 50000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19" name="18 Conector curvado"/>
            <p:cNvCxnSpPr/>
            <p:nvPr/>
          </p:nvCxnSpPr>
          <p:spPr bwMode="auto">
            <a:xfrm rot="10800000" flipV="1">
              <a:off x="7617296" y="1412776"/>
              <a:ext cx="720080" cy="360040"/>
            </a:xfrm>
            <a:prstGeom prst="curvedConnector3">
              <a:avLst>
                <a:gd name="adj1" fmla="val 50000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2" name="21 Conector curvado"/>
            <p:cNvCxnSpPr/>
            <p:nvPr/>
          </p:nvCxnSpPr>
          <p:spPr bwMode="auto">
            <a:xfrm rot="10800000" flipV="1">
              <a:off x="7594600" y="1772816"/>
              <a:ext cx="958800" cy="68684"/>
            </a:xfrm>
            <a:prstGeom prst="curvedConnector3">
              <a:avLst>
                <a:gd name="adj1" fmla="val 50000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5" name="24 Conector curvado"/>
            <p:cNvCxnSpPr/>
            <p:nvPr/>
          </p:nvCxnSpPr>
          <p:spPr bwMode="auto">
            <a:xfrm rot="16200000" flipV="1">
              <a:off x="7289800" y="2082800"/>
              <a:ext cx="571500" cy="165100"/>
            </a:xfrm>
            <a:prstGeom prst="curvedConnector3">
              <a:avLst>
                <a:gd name="adj1" fmla="val 50000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28" name="27 Conector curvado"/>
            <p:cNvCxnSpPr/>
            <p:nvPr/>
          </p:nvCxnSpPr>
          <p:spPr bwMode="auto">
            <a:xfrm rot="10800000">
              <a:off x="7556500" y="1905000"/>
              <a:ext cx="965200" cy="431800"/>
            </a:xfrm>
            <a:prstGeom prst="curvedConnector3">
              <a:avLst>
                <a:gd name="adj1" fmla="val 50000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6" name="56 Grupo"/>
          <p:cNvGrpSpPr/>
          <p:nvPr/>
        </p:nvGrpSpPr>
        <p:grpSpPr>
          <a:xfrm>
            <a:off x="6065803" y="2924944"/>
            <a:ext cx="1551493" cy="1368152"/>
            <a:chOff x="5961112" y="4005064"/>
            <a:chExt cx="1551493" cy="1368152"/>
          </a:xfrm>
        </p:grpSpPr>
        <p:sp>
          <p:nvSpPr>
            <p:cNvPr id="38" name="37 Elipse"/>
            <p:cNvSpPr/>
            <p:nvPr/>
          </p:nvSpPr>
          <p:spPr bwMode="auto">
            <a:xfrm>
              <a:off x="6393160" y="4077072"/>
              <a:ext cx="144016" cy="144016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40" name="39 Elipse"/>
            <p:cNvSpPr/>
            <p:nvPr/>
          </p:nvSpPr>
          <p:spPr bwMode="auto">
            <a:xfrm>
              <a:off x="6969224" y="4005064"/>
              <a:ext cx="144016" cy="144016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41" name="40 Elipse"/>
            <p:cNvSpPr/>
            <p:nvPr/>
          </p:nvSpPr>
          <p:spPr bwMode="auto">
            <a:xfrm>
              <a:off x="7185248" y="4437112"/>
              <a:ext cx="144016" cy="144016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42" name="41 Elipse"/>
            <p:cNvSpPr/>
            <p:nvPr/>
          </p:nvSpPr>
          <p:spPr bwMode="auto">
            <a:xfrm>
              <a:off x="6177136" y="5229200"/>
              <a:ext cx="144016" cy="144016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43" name="42 Elipse"/>
            <p:cNvSpPr/>
            <p:nvPr/>
          </p:nvSpPr>
          <p:spPr bwMode="auto">
            <a:xfrm>
              <a:off x="7113240" y="5085184"/>
              <a:ext cx="144016" cy="144016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44" name="43 Elipse"/>
            <p:cNvSpPr/>
            <p:nvPr/>
          </p:nvSpPr>
          <p:spPr bwMode="auto">
            <a:xfrm>
              <a:off x="5961112" y="4437112"/>
              <a:ext cx="144016" cy="144016"/>
            </a:xfrm>
            <a:prstGeom prst="ellipse">
              <a:avLst/>
            </a:prstGeom>
            <a:solidFill>
              <a:srgbClr val="C00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cxnSp>
          <p:nvCxnSpPr>
            <p:cNvPr id="51" name="50 Conector curvado"/>
            <p:cNvCxnSpPr/>
            <p:nvPr/>
          </p:nvCxnSpPr>
          <p:spPr bwMode="auto">
            <a:xfrm rot="10800000" flipV="1">
              <a:off x="6154440" y="4509120"/>
              <a:ext cx="958800" cy="68684"/>
            </a:xfrm>
            <a:prstGeom prst="curvedConnector3">
              <a:avLst>
                <a:gd name="adj1" fmla="val 50000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53" name="52 Conector curvado"/>
            <p:cNvCxnSpPr/>
            <p:nvPr/>
          </p:nvCxnSpPr>
          <p:spPr bwMode="auto">
            <a:xfrm rot="10800000">
              <a:off x="6116340" y="4641304"/>
              <a:ext cx="965200" cy="431800"/>
            </a:xfrm>
            <a:prstGeom prst="curvedConnector3">
              <a:avLst>
                <a:gd name="adj1" fmla="val 50000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54" name="53 Explosión 1"/>
            <p:cNvSpPr/>
            <p:nvPr/>
          </p:nvSpPr>
          <p:spPr bwMode="auto">
            <a:xfrm>
              <a:off x="7257256" y="4653136"/>
              <a:ext cx="216024" cy="288032"/>
            </a:xfrm>
            <a:prstGeom prst="irregularSeal1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pic>
          <p:nvPicPr>
            <p:cNvPr id="3076" name="Picture 4" descr="C:\Users\Ana\AppData\Local\Microsoft\Windows\Temporary Internet Files\Content.IE5\GVKTCCPC\MC900346317[1].wmf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257256" y="4293096"/>
              <a:ext cx="255349" cy="204576"/>
            </a:xfrm>
            <a:prstGeom prst="rect">
              <a:avLst/>
            </a:prstGeom>
            <a:noFill/>
          </p:spPr>
        </p:pic>
        <p:pic>
          <p:nvPicPr>
            <p:cNvPr id="56" name="Picture 4" descr="C:\Users\Ana\AppData\Local\Microsoft\Windows\Temporary Internet Files\Content.IE5\GVKTCCPC\MC900346317[1].wmf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185248" y="5013176"/>
              <a:ext cx="255349" cy="204576"/>
            </a:xfrm>
            <a:prstGeom prst="rect">
              <a:avLst/>
            </a:prstGeom>
            <a:noFill/>
          </p:spPr>
        </p:pic>
      </p:grpSp>
      <p:grpSp>
        <p:nvGrpSpPr>
          <p:cNvPr id="8" name="93 Grupo"/>
          <p:cNvGrpSpPr/>
          <p:nvPr/>
        </p:nvGrpSpPr>
        <p:grpSpPr>
          <a:xfrm>
            <a:off x="4553635" y="4365104"/>
            <a:ext cx="1224136" cy="1224136"/>
            <a:chOff x="2792760" y="3933056"/>
            <a:chExt cx="1368152" cy="1368152"/>
          </a:xfrm>
        </p:grpSpPr>
        <p:sp>
          <p:nvSpPr>
            <p:cNvPr id="71" name="70 Elipse"/>
            <p:cNvSpPr/>
            <p:nvPr/>
          </p:nvSpPr>
          <p:spPr bwMode="auto">
            <a:xfrm>
              <a:off x="3224808" y="4005064"/>
              <a:ext cx="144016" cy="144016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73" name="72 Elipse"/>
            <p:cNvSpPr/>
            <p:nvPr/>
          </p:nvSpPr>
          <p:spPr bwMode="auto">
            <a:xfrm>
              <a:off x="3800872" y="3933056"/>
              <a:ext cx="144016" cy="144016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74" name="73 Elipse"/>
            <p:cNvSpPr/>
            <p:nvPr/>
          </p:nvSpPr>
          <p:spPr bwMode="auto">
            <a:xfrm>
              <a:off x="4016896" y="4365104"/>
              <a:ext cx="144016" cy="144016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75" name="74 Elipse"/>
            <p:cNvSpPr/>
            <p:nvPr/>
          </p:nvSpPr>
          <p:spPr bwMode="auto">
            <a:xfrm>
              <a:off x="3008784" y="5157192"/>
              <a:ext cx="144016" cy="144016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76" name="75 Elipse"/>
            <p:cNvSpPr/>
            <p:nvPr/>
          </p:nvSpPr>
          <p:spPr bwMode="auto">
            <a:xfrm>
              <a:off x="3944888" y="5013176"/>
              <a:ext cx="144016" cy="144016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sp>
          <p:nvSpPr>
            <p:cNvPr id="77" name="76 Elipse"/>
            <p:cNvSpPr/>
            <p:nvPr/>
          </p:nvSpPr>
          <p:spPr bwMode="auto">
            <a:xfrm>
              <a:off x="2792760" y="4365104"/>
              <a:ext cx="144016" cy="144016"/>
            </a:xfrm>
            <a:prstGeom prst="ellipse">
              <a:avLst/>
            </a:prstGeom>
            <a:solidFill>
              <a:srgbClr val="C00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</a:endParaRPr>
            </a:p>
          </p:txBody>
        </p:sp>
        <p:cxnSp>
          <p:nvCxnSpPr>
            <p:cNvPr id="84" name="83 Conector curvado"/>
            <p:cNvCxnSpPr/>
            <p:nvPr/>
          </p:nvCxnSpPr>
          <p:spPr bwMode="auto">
            <a:xfrm rot="10800000" flipV="1">
              <a:off x="2882900" y="4521200"/>
              <a:ext cx="1092200" cy="38100"/>
            </a:xfrm>
            <a:prstGeom prst="curvedConnector3">
              <a:avLst>
                <a:gd name="adj1" fmla="val 50000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88" name="87 Conector curvado"/>
            <p:cNvCxnSpPr/>
            <p:nvPr/>
          </p:nvCxnSpPr>
          <p:spPr bwMode="auto">
            <a:xfrm flipV="1">
              <a:off x="3008784" y="4365104"/>
              <a:ext cx="1008112" cy="72008"/>
            </a:xfrm>
            <a:prstGeom prst="curvedConnector3">
              <a:avLst>
                <a:gd name="adj1" fmla="val 43701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pic>
          <p:nvPicPr>
            <p:cNvPr id="3077" name="Picture 5" descr="C:\Users\Ana\AppData\Local\Microsoft\Windows\Temporary Internet Files\Content.IE5\KKC82KWB\MM900254500[1].gif"/>
            <p:cNvPicPr>
              <a:picLocks noChangeAspect="1" noChangeArrowheads="1" noCrop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440832" y="4221088"/>
              <a:ext cx="216024" cy="216024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Routing in </a:t>
            </a:r>
            <a:r>
              <a:rPr lang="en-GB" dirty="0" err="1" smtClean="0"/>
              <a:t>WSN</a:t>
            </a:r>
            <a:r>
              <a:rPr lang="en-GB" dirty="0" smtClean="0"/>
              <a:t>: types of routing protocols</a:t>
            </a:r>
            <a:endParaRPr lang="en-GB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Protocols “inherited” from conventional Ad-hoc wireless networks.</a:t>
            </a:r>
          </a:p>
          <a:p>
            <a:pPr lvl="1"/>
            <a:r>
              <a:rPr lang="en-GB" dirty="0" smtClean="0"/>
              <a:t>E.g. </a:t>
            </a:r>
            <a:r>
              <a:rPr lang="en-GB" dirty="0" err="1" smtClean="0"/>
              <a:t>AODV</a:t>
            </a:r>
            <a:r>
              <a:rPr lang="en-GB" dirty="0" smtClean="0"/>
              <a:t> (Ad hoc On Demand Distance Vector routing algorithm): the one used in </a:t>
            </a:r>
            <a:r>
              <a:rPr lang="en-GB" dirty="0" err="1" smtClean="0"/>
              <a:t>ZigBee</a:t>
            </a:r>
            <a:r>
              <a:rPr lang="en-GB" dirty="0" smtClean="0"/>
              <a:t>.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Simple topology-unaware routing mechanisms.</a:t>
            </a:r>
          </a:p>
          <a:p>
            <a:pPr lvl="1"/>
            <a:r>
              <a:rPr lang="en-GB" dirty="0" smtClean="0"/>
              <a:t>E.g. Flooding and gossiping.</a:t>
            </a:r>
          </a:p>
          <a:p>
            <a:pPr lvl="1"/>
            <a:r>
              <a:rPr lang="en-GB" dirty="0" smtClean="0"/>
              <a:t>Very simple, but energy inefficient or incurring in high delays.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Data-centric: the routing is made based on the data itself (using for instance attribute-based naming) instead of on global identifiers. Usually it includes some sort of data aggregation or in-network processing.</a:t>
            </a:r>
          </a:p>
          <a:p>
            <a:pPr lvl="1"/>
            <a:r>
              <a:rPr lang="en-GB" dirty="0" smtClean="0"/>
              <a:t>E.g. Directed Diffusion, SPIN.</a:t>
            </a:r>
          </a:p>
        </p:txBody>
      </p:sp>
      <p:sp>
        <p:nvSpPr>
          <p:cNvPr id="4" name="3 Rectángulo"/>
          <p:cNvSpPr/>
          <p:nvPr/>
        </p:nvSpPr>
        <p:spPr>
          <a:xfrm>
            <a:off x="1540396" y="6165304"/>
            <a:ext cx="78771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GB" sz="1400" b="0" dirty="0" smtClean="0"/>
              <a:t>For different classifications of routing protocols see [</a:t>
            </a:r>
            <a:r>
              <a:rPr lang="en-GB" sz="1400" b="0" dirty="0" err="1" smtClean="0"/>
              <a:t>Karthickraja2010</a:t>
            </a:r>
            <a:r>
              <a:rPr lang="en-GB" sz="1400" b="0" dirty="0" smtClean="0"/>
              <a:t>], [</a:t>
            </a:r>
            <a:r>
              <a:rPr lang="en-GB" sz="1400" b="0" dirty="0" err="1" smtClean="0"/>
              <a:t>Lotf2010</a:t>
            </a:r>
            <a:r>
              <a:rPr lang="en-GB" sz="1400" b="0" dirty="0" smtClean="0"/>
              <a:t>] or [</a:t>
            </a:r>
            <a:r>
              <a:rPr lang="en-GB" sz="1400" b="0" dirty="0" err="1" smtClean="0"/>
              <a:t>Akkaya2005</a:t>
            </a:r>
            <a:r>
              <a:rPr lang="en-GB" sz="1400" b="0" dirty="0" smtClean="0"/>
              <a:t>].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Networking challenges in WSN</a:t>
            </a:r>
            <a:endParaRPr lang="en-GB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Low energy consumption [vs. </a:t>
            </a:r>
            <a:r>
              <a:rPr lang="en-GB" dirty="0" err="1" smtClean="0"/>
              <a:t>QoS</a:t>
            </a:r>
            <a:r>
              <a:rPr lang="en-GB" dirty="0" smtClean="0"/>
              <a:t>].</a:t>
            </a:r>
          </a:p>
          <a:p>
            <a:r>
              <a:rPr lang="en-GB" dirty="0" smtClean="0"/>
              <a:t>Cross-layer optimization (interrelations, and co-designs, between different layers, e.g. link and routing protocols).</a:t>
            </a:r>
          </a:p>
          <a:p>
            <a:r>
              <a:rPr lang="en-GB" dirty="0" smtClean="0"/>
              <a:t>Low complexity and buffer space on the nodes.</a:t>
            </a:r>
          </a:p>
          <a:p>
            <a:r>
              <a:rPr lang="en-GB" dirty="0" smtClean="0"/>
              <a:t>Scalability.</a:t>
            </a:r>
          </a:p>
          <a:p>
            <a:r>
              <a:rPr lang="en-GB" dirty="0" smtClean="0"/>
              <a:t>Self-organization, self-healing, robustness, resilience.</a:t>
            </a:r>
          </a:p>
          <a:p>
            <a:r>
              <a:rPr lang="en-GB" dirty="0" smtClean="0"/>
              <a:t>Decentralized control (</a:t>
            </a:r>
            <a:r>
              <a:rPr lang="en-GB" dirty="0" smtClean="0">
                <a:sym typeface="Wingdings" pitchFamily="2" charset="2"/>
              </a:rPr>
              <a:t> </a:t>
            </a:r>
            <a:r>
              <a:rPr lang="en-GB" dirty="0" smtClean="0"/>
              <a:t>less efficient but more robust and scalable algorithms).</a:t>
            </a:r>
          </a:p>
          <a:p>
            <a:r>
              <a:rPr lang="en-GB" dirty="0" smtClean="0"/>
              <a:t>Data aggregation.</a:t>
            </a:r>
          </a:p>
          <a:p>
            <a:r>
              <a:rPr lang="en-GB" dirty="0" smtClean="0"/>
              <a:t>Possible absence of a global ID (new communication paradigms: data-centric, location-based, …).</a:t>
            </a:r>
          </a:p>
          <a:p>
            <a:r>
              <a:rPr lang="en-GB" dirty="0" smtClean="0"/>
              <a:t>Unequal traffic load (usually communication flows from many nodes to one or a few sinks: </a:t>
            </a:r>
            <a:r>
              <a:rPr lang="en-GB" dirty="0" err="1" smtClean="0"/>
              <a:t>convergecast</a:t>
            </a:r>
            <a:r>
              <a:rPr lang="en-GB" dirty="0" smtClean="0"/>
              <a:t> communication).</a:t>
            </a:r>
          </a:p>
          <a:p>
            <a:endParaRPr lang="en-GB" dirty="0"/>
          </a:p>
        </p:txBody>
      </p:sp>
      <p:pic>
        <p:nvPicPr>
          <p:cNvPr id="5122" name="Picture 2" descr="C:\Users\Ana\AppData\Local\Microsoft\Windows\Temporary Internet Files\Content.IE5\2OJ18532\MC90028645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37376" y="908720"/>
            <a:ext cx="1367028" cy="173644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800" dirty="0" smtClean="0"/>
              <a:t>Routing in </a:t>
            </a:r>
            <a:r>
              <a:rPr lang="en-GB" sz="2800" dirty="0" err="1" smtClean="0"/>
              <a:t>WSN</a:t>
            </a:r>
            <a:r>
              <a:rPr lang="en-GB" sz="2800" dirty="0" smtClean="0"/>
              <a:t>: types of routing protocols (cont’d)</a:t>
            </a:r>
            <a:endParaRPr lang="en-GB" sz="2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Hierarchical: combined with a cluster-based topology. May include data aggregation in cluster heads.</a:t>
            </a:r>
          </a:p>
          <a:p>
            <a:pPr lvl="1"/>
            <a:r>
              <a:rPr lang="en-GB" dirty="0" smtClean="0"/>
              <a:t>E.g. LEACH, in which cluster heads are selected dynamically.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Location-based: nodes know their location and the routing is based on the location of source and destination.</a:t>
            </a:r>
          </a:p>
          <a:p>
            <a:pPr lvl="1"/>
            <a:r>
              <a:rPr lang="en-GB" dirty="0" smtClean="0"/>
              <a:t>E.g. GEAR.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Network flow and </a:t>
            </a:r>
            <a:r>
              <a:rPr lang="en-GB" dirty="0" err="1" smtClean="0"/>
              <a:t>QoS</a:t>
            </a:r>
            <a:r>
              <a:rPr lang="en-GB" dirty="0" smtClean="0"/>
              <a:t>-aware.</a:t>
            </a:r>
          </a:p>
          <a:p>
            <a:pPr lvl="1"/>
            <a:r>
              <a:rPr lang="en-GB" dirty="0" smtClean="0"/>
              <a:t>E.g. </a:t>
            </a:r>
            <a:r>
              <a:rPr lang="en-GB" dirty="0" err="1" smtClean="0"/>
              <a:t>MMSPEED</a:t>
            </a:r>
            <a:r>
              <a:rPr lang="en-GB" dirty="0" smtClean="0"/>
              <a:t>.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Energy-aware routing protocols.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QoS</a:t>
            </a:r>
            <a:r>
              <a:rPr lang="en-GB" dirty="0" smtClean="0"/>
              <a:t>-aware routing</a:t>
            </a:r>
            <a:endParaRPr lang="en-GB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14338" y="1639888"/>
            <a:ext cx="3818582" cy="4718070"/>
          </a:xfrm>
        </p:spPr>
        <p:txBody>
          <a:bodyPr/>
          <a:lstStyle/>
          <a:p>
            <a:r>
              <a:rPr lang="en-GB" dirty="0" smtClean="0"/>
              <a:t>Usual </a:t>
            </a:r>
            <a:r>
              <a:rPr lang="en-GB" dirty="0" err="1" smtClean="0"/>
              <a:t>QoS</a:t>
            </a:r>
            <a:r>
              <a:rPr lang="en-GB" dirty="0" smtClean="0"/>
              <a:t> metrics:</a:t>
            </a:r>
          </a:p>
          <a:p>
            <a:pPr lvl="1"/>
            <a:r>
              <a:rPr lang="en-GB" dirty="0" smtClean="0"/>
              <a:t>Reliability.</a:t>
            </a:r>
          </a:p>
          <a:p>
            <a:pPr lvl="1"/>
            <a:r>
              <a:rPr lang="en-GB" dirty="0" smtClean="0"/>
              <a:t>Timeliness.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Guarantees are usually statistical.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Some protocols are capable of giving differentiated guarantees to more than one traffic type.</a:t>
            </a:r>
            <a:endParaRPr lang="en-GB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95744" y="1500174"/>
            <a:ext cx="5596342" cy="40589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5 CuadroTexto"/>
          <p:cNvSpPr txBox="1"/>
          <p:nvPr/>
        </p:nvSpPr>
        <p:spPr>
          <a:xfrm>
            <a:off x="4167182" y="5715016"/>
            <a:ext cx="52149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latin typeface="+mn-lt"/>
              </a:rPr>
              <a:t>Figure 3. Protocol structure of each node. </a:t>
            </a:r>
            <a:r>
              <a:rPr lang="es-ES" sz="800" dirty="0" err="1" smtClean="0">
                <a:latin typeface="+mn-lt"/>
              </a:rPr>
              <a:t>Felemban</a:t>
            </a:r>
            <a:r>
              <a:rPr lang="es-ES" sz="800" dirty="0" smtClean="0">
                <a:latin typeface="+mn-lt"/>
              </a:rPr>
              <a:t>, E.; Chang-</a:t>
            </a:r>
            <a:r>
              <a:rPr lang="es-ES" sz="800" dirty="0" err="1" smtClean="0">
                <a:latin typeface="+mn-lt"/>
              </a:rPr>
              <a:t>Gun</a:t>
            </a:r>
            <a:r>
              <a:rPr lang="es-ES" sz="800" dirty="0" smtClean="0">
                <a:latin typeface="+mn-lt"/>
              </a:rPr>
              <a:t> Lee; </a:t>
            </a:r>
            <a:r>
              <a:rPr lang="es-ES" sz="800" dirty="0" err="1" smtClean="0">
                <a:latin typeface="+mn-lt"/>
              </a:rPr>
              <a:t>Ekici</a:t>
            </a:r>
            <a:r>
              <a:rPr lang="es-ES" sz="800" dirty="0" smtClean="0">
                <a:latin typeface="+mn-lt"/>
              </a:rPr>
              <a:t>, E. "MMSPEED: </a:t>
            </a:r>
            <a:r>
              <a:rPr lang="es-ES" sz="800" dirty="0" err="1" smtClean="0">
                <a:latin typeface="+mn-lt"/>
              </a:rPr>
              <a:t>multipath</a:t>
            </a:r>
            <a:r>
              <a:rPr lang="es-ES" sz="800" dirty="0" smtClean="0">
                <a:latin typeface="+mn-lt"/>
              </a:rPr>
              <a:t> </a:t>
            </a:r>
            <a:r>
              <a:rPr lang="es-ES" sz="800" dirty="0" err="1" smtClean="0">
                <a:latin typeface="+mn-lt"/>
              </a:rPr>
              <a:t>Multi</a:t>
            </a:r>
            <a:r>
              <a:rPr lang="es-ES" sz="800" dirty="0" smtClean="0">
                <a:latin typeface="+mn-lt"/>
              </a:rPr>
              <a:t>-SPEED </a:t>
            </a:r>
            <a:r>
              <a:rPr lang="es-ES" sz="800" dirty="0" err="1" smtClean="0">
                <a:latin typeface="+mn-lt"/>
              </a:rPr>
              <a:t>protocol</a:t>
            </a:r>
            <a:r>
              <a:rPr lang="es-ES" sz="800" dirty="0" smtClean="0">
                <a:latin typeface="+mn-lt"/>
              </a:rPr>
              <a:t> </a:t>
            </a:r>
            <a:r>
              <a:rPr lang="es-ES" sz="800" dirty="0" err="1" smtClean="0">
                <a:latin typeface="+mn-lt"/>
              </a:rPr>
              <a:t>for</a:t>
            </a:r>
            <a:r>
              <a:rPr lang="es-ES" sz="800" dirty="0" smtClean="0">
                <a:latin typeface="+mn-lt"/>
              </a:rPr>
              <a:t> </a:t>
            </a:r>
            <a:r>
              <a:rPr lang="es-ES" sz="800" dirty="0" err="1" smtClean="0">
                <a:latin typeface="+mn-lt"/>
              </a:rPr>
              <a:t>QoS</a:t>
            </a:r>
            <a:r>
              <a:rPr lang="es-ES" sz="800" dirty="0" smtClean="0">
                <a:latin typeface="+mn-lt"/>
              </a:rPr>
              <a:t>  </a:t>
            </a:r>
            <a:r>
              <a:rPr lang="en-US" sz="800" dirty="0" smtClean="0">
                <a:latin typeface="+mn-lt"/>
              </a:rPr>
              <a:t>guarantee of reliability and timeliness in wireless sensor networks". IEEE Transactions on Mobile Computing, Volume: 5, Issue: 6. 2006. Pp. 738 – 754.</a:t>
            </a:r>
            <a:endParaRPr lang="en-GB" sz="800" b="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Introduction to </a:t>
            </a:r>
            <a:r>
              <a:rPr lang="en-GB" dirty="0" err="1" smtClean="0"/>
              <a:t>ZigBee</a:t>
            </a:r>
            <a:endParaRPr lang="en-GB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85048" y="1556792"/>
            <a:ext cx="4320480" cy="4801166"/>
          </a:xfrm>
        </p:spPr>
        <p:txBody>
          <a:bodyPr>
            <a:normAutofit fontScale="85000" lnSpcReduction="20000"/>
          </a:bodyPr>
          <a:lstStyle/>
          <a:p>
            <a:endParaRPr lang="es-ES" dirty="0" smtClean="0"/>
          </a:p>
          <a:p>
            <a:r>
              <a:rPr lang="en-GB" dirty="0" smtClean="0"/>
              <a:t>From [</a:t>
            </a:r>
            <a:r>
              <a:rPr lang="en-GB" dirty="0" err="1" smtClean="0"/>
              <a:t>ZigBee</a:t>
            </a:r>
            <a:r>
              <a:rPr lang="en-GB" dirty="0" smtClean="0"/>
              <a:t>-2008]: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s-ES" dirty="0" smtClean="0"/>
              <a:t>“</a:t>
            </a:r>
            <a:r>
              <a:rPr lang="en-US" dirty="0"/>
              <a:t>The ZigBee Alliance has developed a very low-cost, very </a:t>
            </a:r>
            <a:r>
              <a:rPr lang="en-US" dirty="0" smtClean="0"/>
              <a:t>low-power consumption, </a:t>
            </a:r>
            <a:r>
              <a:rPr lang="en-GB" dirty="0" smtClean="0"/>
              <a:t>two-way</a:t>
            </a:r>
            <a:r>
              <a:rPr lang="en-GB" dirty="0"/>
              <a:t>, wireless </a:t>
            </a:r>
            <a:r>
              <a:rPr lang="en-GB" dirty="0" smtClean="0"/>
              <a:t>communications </a:t>
            </a:r>
            <a:r>
              <a:rPr lang="en-GB" dirty="0"/>
              <a:t>standard.</a:t>
            </a:r>
            <a:r>
              <a:rPr lang="es-ES" dirty="0" smtClean="0"/>
              <a:t>”</a:t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“</a:t>
            </a:r>
            <a:r>
              <a:rPr lang="en-US" dirty="0"/>
              <a:t>The IEEE 802.15.4-2003 standard defines the two lower layers: the </a:t>
            </a:r>
            <a:r>
              <a:rPr lang="en-US" dirty="0" smtClean="0"/>
              <a:t>physical (</a:t>
            </a:r>
            <a:r>
              <a:rPr lang="en-US" dirty="0"/>
              <a:t>PHY) layer and the medium access control (MAC) sub-layer. The </a:t>
            </a:r>
            <a:r>
              <a:rPr lang="en-US" dirty="0" err="1" smtClean="0"/>
              <a:t>ZigBee</a:t>
            </a:r>
            <a:r>
              <a:rPr lang="en-US" dirty="0" smtClean="0"/>
              <a:t> Alliance </a:t>
            </a:r>
            <a:r>
              <a:rPr lang="en-US" dirty="0"/>
              <a:t>builds on this foundation by providing the network (NWK) layer and </a:t>
            </a:r>
            <a:r>
              <a:rPr lang="en-US" dirty="0" smtClean="0"/>
              <a:t>the framework </a:t>
            </a:r>
            <a:r>
              <a:rPr lang="en-US" dirty="0"/>
              <a:t>for the application layer</a:t>
            </a:r>
            <a:r>
              <a:rPr lang="en-US" dirty="0" smtClean="0"/>
              <a:t>.”</a:t>
            </a:r>
            <a:endParaRPr lang="en-GB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6720" y="1785926"/>
            <a:ext cx="4643470" cy="40962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ZigBee: Network topologies</a:t>
            </a:r>
            <a:endParaRPr lang="en-GB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14338" y="4581128"/>
            <a:ext cx="9039256" cy="1776830"/>
          </a:xfrm>
        </p:spPr>
        <p:txBody>
          <a:bodyPr>
            <a:noAutofit/>
          </a:bodyPr>
          <a:lstStyle/>
          <a:p>
            <a:r>
              <a:rPr lang="en-GB" sz="1600" dirty="0" smtClean="0"/>
              <a:t>Tree networks: hierarchical routing strategy. Tree networks may employ beacon-oriented communication (IEEE 802.15.4). In this case “internal nodes coordinate their own star networks and, at the same time, act as a slave in their parent’s star network. Internal nodes must start their </a:t>
            </a:r>
            <a:r>
              <a:rPr lang="en-GB" sz="1600" dirty="0" err="1" smtClean="0"/>
              <a:t>superframe</a:t>
            </a:r>
            <a:r>
              <a:rPr lang="en-GB" sz="1600" dirty="0" smtClean="0"/>
              <a:t> suitably offset from their parent’s in order to avoid overlapping of </a:t>
            </a:r>
            <a:r>
              <a:rPr lang="en-GB" sz="1600" dirty="0"/>
              <a:t>their active portions</a:t>
            </a:r>
            <a:r>
              <a:rPr lang="en-GB" sz="1600" dirty="0" smtClean="0"/>
              <a:t>.”</a:t>
            </a:r>
          </a:p>
          <a:p>
            <a:r>
              <a:rPr lang="en-GB" sz="1600" dirty="0" smtClean="0"/>
              <a:t>Mesh networks allow full peer-to-peer communication. Only </a:t>
            </a:r>
            <a:r>
              <a:rPr lang="en-GB" sz="1600" dirty="0" err="1" smtClean="0"/>
              <a:t>nonbeacon</a:t>
            </a:r>
            <a:r>
              <a:rPr lang="en-GB" sz="1600" dirty="0" smtClean="0"/>
              <a:t>-enabled communication is used.</a:t>
            </a:r>
            <a:endParaRPr lang="en-GB" sz="16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52472" y="1500174"/>
            <a:ext cx="7391400" cy="305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ZigBee</a:t>
            </a:r>
            <a:r>
              <a:rPr lang="en-GB" dirty="0" smtClean="0"/>
              <a:t>: Routing</a:t>
            </a:r>
            <a:endParaRPr lang="en-GB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ZigBee</a:t>
            </a:r>
            <a:r>
              <a:rPr lang="en-GB" dirty="0" smtClean="0"/>
              <a:t> routing is based on </a:t>
            </a:r>
            <a:r>
              <a:rPr lang="en-GB" dirty="0" err="1" smtClean="0"/>
              <a:t>AODV</a:t>
            </a:r>
            <a:r>
              <a:rPr lang="en-GB" dirty="0" smtClean="0"/>
              <a:t> (Ad hoc On Demand Distance Vector routing algorithm).</a:t>
            </a:r>
          </a:p>
          <a:p>
            <a:pPr lvl="1"/>
            <a:r>
              <a:rPr lang="en-GB" dirty="0" err="1" smtClean="0"/>
              <a:t>AODV</a:t>
            </a:r>
            <a:r>
              <a:rPr lang="en-GB" dirty="0" smtClean="0"/>
              <a:t> is an “on-demand” (or reactive) routing protocol because it creates (discovers) routes only when required by the source node.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For discovering routes to destinations it uses route requests (</a:t>
            </a:r>
            <a:r>
              <a:rPr lang="en-GB" dirty="0" err="1" smtClean="0"/>
              <a:t>RREQ</a:t>
            </a:r>
            <a:r>
              <a:rPr lang="en-GB" dirty="0" smtClean="0"/>
              <a:t>) and replies (</a:t>
            </a:r>
            <a:r>
              <a:rPr lang="en-GB" dirty="0" err="1" smtClean="0"/>
              <a:t>RREP</a:t>
            </a:r>
            <a:r>
              <a:rPr lang="en-GB" dirty="0" smtClean="0"/>
              <a:t>) messages that gather the accumulated cost of the possible routes.</a:t>
            </a:r>
          </a:p>
          <a:p>
            <a:pPr lvl="1"/>
            <a:r>
              <a:rPr lang="en-GB" dirty="0" smtClean="0"/>
              <a:t>Costs may be based on a link quality estimation provided by the IEEE 802.15.4 interface.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Why not IP for </a:t>
            </a:r>
            <a:r>
              <a:rPr lang="en-GB" dirty="0" err="1" smtClean="0"/>
              <a:t>WSN</a:t>
            </a:r>
            <a:r>
              <a:rPr lang="en-GB" dirty="0" smtClean="0"/>
              <a:t>?</a:t>
            </a:r>
            <a:endParaRPr lang="en-GB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14338" y="2780928"/>
            <a:ext cx="4898702" cy="3468936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r>
              <a:rPr lang="en-GB" sz="2000" dirty="0" smtClean="0">
                <a:sym typeface="Wingdings" pitchFamily="2" charset="2"/>
              </a:rPr>
              <a:t>Addressing scheme.</a:t>
            </a:r>
          </a:p>
          <a:p>
            <a:pPr lvl="1"/>
            <a:r>
              <a:rPr lang="en-GB" sz="1800" dirty="0" smtClean="0">
                <a:sym typeface="Wingdings" pitchFamily="2" charset="2"/>
              </a:rPr>
              <a:t>IP-based routing does not fit well with data-centricity of some </a:t>
            </a:r>
            <a:r>
              <a:rPr lang="en-GB" sz="1800" dirty="0" err="1" smtClean="0">
                <a:sym typeface="Wingdings" pitchFamily="2" charset="2"/>
              </a:rPr>
              <a:t>WSN</a:t>
            </a:r>
            <a:r>
              <a:rPr lang="en-GB" sz="1800" dirty="0" smtClean="0">
                <a:sym typeface="Wingdings" pitchFamily="2" charset="2"/>
              </a:rPr>
              <a:t> applications.</a:t>
            </a:r>
          </a:p>
          <a:p>
            <a:r>
              <a:rPr lang="en-GB" sz="2000" dirty="0" smtClean="0">
                <a:sym typeface="Wingdings" pitchFamily="2" charset="2"/>
              </a:rPr>
              <a:t>Compatibility with layer 2.</a:t>
            </a:r>
          </a:p>
          <a:p>
            <a:pPr lvl="1"/>
            <a:r>
              <a:rPr lang="en-GB" sz="1800" dirty="0" err="1" smtClean="0"/>
              <a:t>6LoWPAN</a:t>
            </a:r>
            <a:r>
              <a:rPr lang="en-GB" sz="1800" dirty="0" smtClean="0"/>
              <a:t> </a:t>
            </a:r>
            <a:r>
              <a:rPr lang="en-GB" sz="1800" dirty="0" err="1" smtClean="0"/>
              <a:t>centers</a:t>
            </a:r>
            <a:r>
              <a:rPr lang="en-GB" sz="1800" dirty="0" smtClean="0"/>
              <a:t> on transmitting </a:t>
            </a:r>
            <a:r>
              <a:rPr lang="en-GB" sz="1800" dirty="0" err="1" smtClean="0"/>
              <a:t>IPv6</a:t>
            </a:r>
            <a:r>
              <a:rPr lang="en-GB" sz="1800" dirty="0" smtClean="0"/>
              <a:t> data over  IEEE 802.15.4 frames.</a:t>
            </a:r>
          </a:p>
          <a:p>
            <a:r>
              <a:rPr lang="en-GB" sz="2000" dirty="0" smtClean="0"/>
              <a:t>Limited resources of nodes.</a:t>
            </a:r>
          </a:p>
          <a:p>
            <a:pPr lvl="1"/>
            <a:r>
              <a:rPr lang="en-GB" sz="1800" dirty="0" smtClean="0"/>
              <a:t>Some initial implementations were done consuming very few resources (e.g. </a:t>
            </a:r>
            <a:r>
              <a:rPr lang="en-GB" sz="1800" dirty="0" err="1" smtClean="0"/>
              <a:t>uIP</a:t>
            </a:r>
            <a:r>
              <a:rPr lang="en-GB" sz="1800" dirty="0" smtClean="0"/>
              <a:t>, </a:t>
            </a:r>
            <a:r>
              <a:rPr lang="en-GB" sz="1800" dirty="0" err="1" smtClean="0"/>
              <a:t>lwIP</a:t>
            </a:r>
            <a:r>
              <a:rPr lang="en-GB" sz="1800" dirty="0" smtClean="0"/>
              <a:t>).</a:t>
            </a:r>
          </a:p>
          <a:p>
            <a:pPr lvl="1"/>
            <a:r>
              <a:rPr lang="en-GB" sz="1800" dirty="0" smtClean="0"/>
              <a:t>Header size </a:t>
            </a:r>
            <a:r>
              <a:rPr lang="en-GB" sz="1800" dirty="0" smtClean="0">
                <a:sym typeface="Wingdings" pitchFamily="2" charset="2"/>
              </a:rPr>
              <a:t> Header compression.</a:t>
            </a:r>
            <a:endParaRPr lang="en-GB" sz="1800" dirty="0" smtClean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492999" y="2780928"/>
            <a:ext cx="4140521" cy="3468936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r>
              <a:rPr lang="en-GB" sz="2000" dirty="0" smtClean="0"/>
              <a:t>Internet usual transport protocols are not tailored to </a:t>
            </a:r>
            <a:r>
              <a:rPr lang="en-GB" sz="2000" dirty="0" err="1" smtClean="0"/>
              <a:t>WSN</a:t>
            </a:r>
            <a:r>
              <a:rPr lang="en-GB" sz="2000" dirty="0" smtClean="0"/>
              <a:t>-specific characteristics </a:t>
            </a:r>
          </a:p>
          <a:p>
            <a:pPr lvl="1"/>
            <a:r>
              <a:rPr lang="en-GB" sz="1800" dirty="0" smtClean="0"/>
              <a:t>E.g. </a:t>
            </a:r>
            <a:r>
              <a:rPr lang="en-GB" sz="1800" dirty="0" err="1" smtClean="0"/>
              <a:t>e2e</a:t>
            </a:r>
            <a:r>
              <a:rPr lang="en-GB" sz="1800" dirty="0" smtClean="0"/>
              <a:t> retransmissions made by TCP. Some variants have been devised.</a:t>
            </a:r>
          </a:p>
          <a:p>
            <a:r>
              <a:rPr lang="en-GB" sz="2000" dirty="0" err="1" smtClean="0"/>
              <a:t>IPv4</a:t>
            </a:r>
            <a:r>
              <a:rPr lang="en-GB" sz="2000" dirty="0" smtClean="0"/>
              <a:t> or </a:t>
            </a:r>
            <a:r>
              <a:rPr lang="en-GB" sz="2000" dirty="0" err="1" smtClean="0"/>
              <a:t>IPv6</a:t>
            </a:r>
            <a:r>
              <a:rPr lang="en-GB" sz="2000" dirty="0" smtClean="0"/>
              <a:t>?</a:t>
            </a:r>
          </a:p>
          <a:p>
            <a:pPr lvl="1"/>
            <a:r>
              <a:rPr lang="en-GB" sz="1800" dirty="0" err="1" smtClean="0"/>
              <a:t>IPv6</a:t>
            </a:r>
            <a:r>
              <a:rPr lang="en-GB" sz="1800" dirty="0" smtClean="0"/>
              <a:t> includes mechanisms that may be useful in </a:t>
            </a:r>
            <a:r>
              <a:rPr lang="en-GB" sz="1800" dirty="0" err="1" smtClean="0"/>
              <a:t>WSN</a:t>
            </a:r>
            <a:r>
              <a:rPr lang="en-GB" sz="1800" dirty="0" smtClean="0"/>
              <a:t> (increased address space, stateless configuration mechanisms, …).</a:t>
            </a:r>
          </a:p>
        </p:txBody>
      </p:sp>
      <p:sp>
        <p:nvSpPr>
          <p:cNvPr id="5" name="2 Marcador de contenido"/>
          <p:cNvSpPr txBox="1">
            <a:spLocks/>
          </p:cNvSpPr>
          <p:nvPr/>
        </p:nvSpPr>
        <p:spPr bwMode="auto">
          <a:xfrm>
            <a:off x="414338" y="1484784"/>
            <a:ext cx="8850758" cy="1224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2" tIns="45717" rIns="91432" bIns="45717" numCol="1" anchor="t" anchorCtr="0" compatLnSpc="1">
            <a:prstTxWarp prst="textNoShape">
              <a:avLst/>
            </a:prstTxWarp>
            <a:noAutofit/>
          </a:bodyPr>
          <a:lstStyle/>
          <a:p>
            <a:pPr marL="342900" lvl="0" indent="-342900">
              <a:buClr>
                <a:srgbClr val="798B1D"/>
              </a:buClr>
              <a:buFont typeface="Wingdings" pitchFamily="2" charset="2"/>
              <a:buChar char="q"/>
            </a:pPr>
            <a:r>
              <a:rPr lang="en-US" sz="2000" b="0" kern="0" dirty="0" smtClean="0">
                <a:solidFill>
                  <a:srgbClr val="125864"/>
                </a:solidFill>
                <a:latin typeface="+mn-lt"/>
              </a:rPr>
              <a:t>The idea is having IP in every node instead of connecting </a:t>
            </a:r>
            <a:r>
              <a:rPr lang="en-US" sz="2000" b="0" kern="0" dirty="0" err="1" smtClean="0">
                <a:solidFill>
                  <a:srgbClr val="125864"/>
                </a:solidFill>
                <a:latin typeface="+mn-lt"/>
              </a:rPr>
              <a:t>WSN</a:t>
            </a:r>
            <a:r>
              <a:rPr lang="en-US" sz="2000" b="0" kern="0" dirty="0" smtClean="0">
                <a:solidFill>
                  <a:srgbClr val="125864"/>
                </a:solidFill>
                <a:latin typeface="+mn-lt"/>
              </a:rPr>
              <a:t> through specific gateways.</a:t>
            </a:r>
          </a:p>
          <a:p>
            <a:pPr marL="800100" lvl="1" indent="-342900">
              <a:buClr>
                <a:srgbClr val="798B1D"/>
              </a:buClr>
              <a:buFont typeface="Wingdings" pitchFamily="2" charset="2"/>
              <a:buChar char="q"/>
            </a:pPr>
            <a:r>
              <a:rPr lang="en-US" sz="1800" b="0" kern="0" dirty="0" smtClean="0">
                <a:solidFill>
                  <a:srgbClr val="125864"/>
                </a:solidFill>
                <a:latin typeface="+mn-lt"/>
              </a:rPr>
              <a:t>Towards a seamless integration with Internet.</a:t>
            </a:r>
          </a:p>
          <a:p>
            <a:pPr marL="342900" lvl="0" indent="-342900">
              <a:buClr>
                <a:srgbClr val="798B1D"/>
              </a:buClr>
              <a:buFont typeface="Wingdings" pitchFamily="2" charset="2"/>
              <a:buChar char="q"/>
            </a:pPr>
            <a:r>
              <a:rPr lang="en-US" sz="2000" b="0" kern="0" dirty="0" smtClean="0">
                <a:solidFill>
                  <a:srgbClr val="125864"/>
                </a:solidFill>
                <a:latin typeface="+mn-lt"/>
              </a:rPr>
              <a:t>There are still important challenges to tackle: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4" grpId="0" build="p" animBg="1"/>
      <p:bldP spid="5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6LoWPAN</a:t>
            </a:r>
            <a:endParaRPr lang="en-GB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err="1" smtClean="0"/>
              <a:t>6LoWPAN</a:t>
            </a:r>
            <a:r>
              <a:rPr lang="en-GB" dirty="0" smtClean="0"/>
              <a:t> Working Group (</a:t>
            </a:r>
            <a:r>
              <a:rPr lang="en-GB" dirty="0" err="1" smtClean="0"/>
              <a:t>WG</a:t>
            </a:r>
            <a:r>
              <a:rPr lang="en-GB" dirty="0" smtClean="0"/>
              <a:t>) from the Internet Engineering Task Force (</a:t>
            </a:r>
            <a:r>
              <a:rPr lang="en-GB" dirty="0" err="1" smtClean="0"/>
              <a:t>IETF</a:t>
            </a:r>
            <a:r>
              <a:rPr lang="en-GB" dirty="0" smtClean="0"/>
              <a:t>) [</a:t>
            </a:r>
            <a:r>
              <a:rPr lang="en-GB" dirty="0" err="1"/>
              <a:t>6LoWPAN</a:t>
            </a:r>
            <a:r>
              <a:rPr lang="en-GB" dirty="0" smtClean="0"/>
              <a:t>].</a:t>
            </a:r>
          </a:p>
          <a:p>
            <a:pPr lvl="1"/>
            <a:r>
              <a:rPr lang="en-GB" dirty="0" smtClean="0"/>
              <a:t>Goal: define how to transmit </a:t>
            </a:r>
            <a:r>
              <a:rPr lang="en-GB" dirty="0" err="1" smtClean="0"/>
              <a:t>IPv6</a:t>
            </a:r>
            <a:r>
              <a:rPr lang="en-GB" dirty="0" smtClean="0"/>
              <a:t> packets over low power wireless networks, with emphasis on the IEEE 802.15.4 standard.</a:t>
            </a:r>
          </a:p>
          <a:p>
            <a:r>
              <a:rPr lang="es-ES" dirty="0" err="1" smtClean="0"/>
              <a:t>Some</a:t>
            </a:r>
            <a:r>
              <a:rPr lang="es-ES" dirty="0" smtClean="0"/>
              <a:t> </a:t>
            </a:r>
            <a:r>
              <a:rPr lang="es-ES" dirty="0" err="1" smtClean="0"/>
              <a:t>important</a:t>
            </a:r>
            <a:r>
              <a:rPr lang="es-ES" dirty="0" smtClean="0"/>
              <a:t> </a:t>
            </a:r>
            <a:r>
              <a:rPr lang="es-ES" dirty="0" err="1" smtClean="0"/>
              <a:t>characteristics</a:t>
            </a:r>
            <a:r>
              <a:rPr lang="es-ES" dirty="0" smtClean="0"/>
              <a:t>:</a:t>
            </a:r>
            <a:endParaRPr lang="en-GB" dirty="0" smtClean="0"/>
          </a:p>
          <a:p>
            <a:pPr lvl="1"/>
            <a:r>
              <a:rPr lang="en-GB" dirty="0" smtClean="0"/>
              <a:t>No need of configuration servers (no </a:t>
            </a:r>
            <a:r>
              <a:rPr lang="en-GB" dirty="0" err="1" smtClean="0"/>
              <a:t>DHCP</a:t>
            </a:r>
            <a:r>
              <a:rPr lang="en-GB" dirty="0" smtClean="0"/>
              <a:t>, no NAT).</a:t>
            </a:r>
          </a:p>
          <a:p>
            <a:pPr lvl="1"/>
            <a:r>
              <a:rPr lang="en-GB" dirty="0" smtClean="0"/>
              <a:t>Header compression to minimize header overhead.</a:t>
            </a:r>
          </a:p>
          <a:p>
            <a:pPr lvl="1"/>
            <a:r>
              <a:rPr lang="en-GB" dirty="0" smtClean="0"/>
              <a:t>Low footprint (initial implementations do not require more than a </a:t>
            </a:r>
            <a:r>
              <a:rPr lang="en-GB" dirty="0" err="1" smtClean="0"/>
              <a:t>32KB</a:t>
            </a:r>
            <a:r>
              <a:rPr lang="en-GB" dirty="0" smtClean="0"/>
              <a:t> Flash ROM).</a:t>
            </a:r>
          </a:p>
          <a:p>
            <a:r>
              <a:rPr lang="en-GB" dirty="0" smtClean="0"/>
              <a:t>Some important </a:t>
            </a:r>
            <a:r>
              <a:rPr lang="en-GB" dirty="0" err="1" smtClean="0"/>
              <a:t>WSN</a:t>
            </a:r>
            <a:r>
              <a:rPr lang="en-GB" dirty="0" smtClean="0"/>
              <a:t> operating systems already include implementations of </a:t>
            </a:r>
            <a:r>
              <a:rPr lang="en-GB" dirty="0" err="1" smtClean="0"/>
              <a:t>6LoWPAN</a:t>
            </a:r>
            <a:r>
              <a:rPr lang="en-GB" dirty="0" smtClean="0"/>
              <a:t>:</a:t>
            </a:r>
          </a:p>
          <a:p>
            <a:pPr lvl="1"/>
            <a:r>
              <a:rPr lang="en-GB" dirty="0" err="1" smtClean="0"/>
              <a:t>Contiki</a:t>
            </a:r>
            <a:r>
              <a:rPr lang="en-GB" dirty="0" smtClean="0"/>
              <a:t>.</a:t>
            </a:r>
          </a:p>
          <a:p>
            <a:pPr lvl="1"/>
            <a:r>
              <a:rPr lang="en-GB" dirty="0" err="1" smtClean="0"/>
              <a:t>TinyOS</a:t>
            </a:r>
            <a:r>
              <a:rPr lang="en-GB" dirty="0" smtClean="0"/>
              <a:t>.</a:t>
            </a:r>
          </a:p>
          <a:p>
            <a:r>
              <a:rPr lang="en-GB" dirty="0" smtClean="0"/>
              <a:t>Open issues: optimal dynamic IP routing protocol for </a:t>
            </a:r>
            <a:r>
              <a:rPr lang="en-GB" dirty="0" err="1" smtClean="0"/>
              <a:t>WSN</a:t>
            </a:r>
            <a:r>
              <a:rPr lang="en-GB" dirty="0" smtClean="0"/>
              <a:t>, </a:t>
            </a:r>
            <a:r>
              <a:rPr lang="en-GB" dirty="0" err="1" smtClean="0"/>
              <a:t>plug&amp;play</a:t>
            </a:r>
            <a:r>
              <a:rPr lang="en-GB" dirty="0" smtClean="0"/>
              <a:t> capabilities, …).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Bibliography</a:t>
            </a:r>
            <a:endParaRPr lang="en-GB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 numCol="1">
            <a:normAutofit fontScale="47500" lnSpcReduction="20000"/>
          </a:bodyPr>
          <a:lstStyle/>
          <a:p>
            <a:pPr>
              <a:spcAft>
                <a:spcPts val="600"/>
              </a:spcAft>
              <a:buNone/>
            </a:pPr>
            <a:r>
              <a:rPr lang="en-GB" dirty="0">
                <a:cs typeface="Times New Roman" pitchFamily="18" charset="0"/>
              </a:rPr>
              <a:t>[6LoWPAN] IETF 6LoWPAN Working Group. IPv6 over Low power WPAN. http://datatracker.ietf.org/wg/6lowpan/</a:t>
            </a:r>
          </a:p>
          <a:p>
            <a:pPr>
              <a:spcAft>
                <a:spcPts val="600"/>
              </a:spcAft>
              <a:buNone/>
            </a:pPr>
            <a:r>
              <a:rPr lang="en-GB" dirty="0" smtClean="0">
                <a:cs typeface="Times New Roman" pitchFamily="18" charset="0"/>
              </a:rPr>
              <a:t>[</a:t>
            </a:r>
            <a:r>
              <a:rPr lang="en-GB" dirty="0">
                <a:cs typeface="Times New Roman" pitchFamily="18" charset="0"/>
              </a:rPr>
              <a:t>802.15.4-2006] IEEE Std 802.15.4™-2006: Wireless Medium Access Control (MAC) and Physical Layer (PHY) Specifications for Low-Rate Wireless Personal Area Networks (WPANs). September 2006.</a:t>
            </a:r>
          </a:p>
          <a:p>
            <a:pPr>
              <a:spcAft>
                <a:spcPts val="600"/>
              </a:spcAft>
              <a:buNone/>
            </a:pPr>
            <a:r>
              <a:rPr lang="en-GB" dirty="0">
                <a:cs typeface="Times New Roman" pitchFamily="18" charset="0"/>
              </a:rPr>
              <a:t>[Akkaya2005] Kemal Akkaya, Mohamed F. Younis "A survey on routing protocols for wireless sensor networks". </a:t>
            </a:r>
            <a:r>
              <a:rPr lang="es-ES" dirty="0">
                <a:cs typeface="Times New Roman" pitchFamily="18" charset="0"/>
              </a:rPr>
              <a:t>Ad Hoc Networks 3(3). Pp. 325-349. 2005.</a:t>
            </a:r>
            <a:endParaRPr lang="en-GB" dirty="0">
              <a:cs typeface="Times New Roman" pitchFamily="18" charset="0"/>
            </a:endParaRPr>
          </a:p>
          <a:p>
            <a:pPr>
              <a:spcAft>
                <a:spcPts val="600"/>
              </a:spcAft>
              <a:buNone/>
            </a:pPr>
            <a:r>
              <a:rPr lang="en-GB" dirty="0" smtClean="0">
                <a:cs typeface="Times New Roman" pitchFamily="18" charset="0"/>
              </a:rPr>
              <a:t>[</a:t>
            </a:r>
            <a:r>
              <a:rPr lang="en-GB" dirty="0">
                <a:cs typeface="Times New Roman" pitchFamily="18" charset="0"/>
              </a:rPr>
              <a:t>Bachir2010] Bachir, A.; Dohler, M.; Watteyne, T.; Leung, K.K. "MAC Essentials for Wireless Sensor Networks". IEEE Communications Surveys &amp; Tutorials. Volume: 12, Issue: 2. 2010. Pp. 222 – 248.</a:t>
            </a:r>
          </a:p>
          <a:p>
            <a:pPr>
              <a:spcAft>
                <a:spcPts val="600"/>
              </a:spcAft>
              <a:buNone/>
            </a:pPr>
            <a:r>
              <a:rPr lang="en-GB" dirty="0">
                <a:cs typeface="Times New Roman" pitchFamily="18" charset="0"/>
              </a:rPr>
              <a:t>[Baronti2007] Paolo Baronti, Prashant Pillai, Vince Chook, Stefano Chessa, Alberto Gotta, Y. Fun Hu. "Wireless Sensor Networks: a Survey on the State of the Art and the 802.15.4 and ZigBee Standards". </a:t>
            </a:r>
            <a:r>
              <a:rPr lang="es-ES" dirty="0">
                <a:cs typeface="Times New Roman" pitchFamily="18" charset="0"/>
              </a:rPr>
              <a:t>Computer Communications, Vol 30, Issue 7. 2007.</a:t>
            </a:r>
            <a:endParaRPr lang="en-GB" dirty="0">
              <a:cs typeface="Times New Roman" pitchFamily="18" charset="0"/>
            </a:endParaRPr>
          </a:p>
          <a:p>
            <a:pPr>
              <a:spcAft>
                <a:spcPts val="600"/>
              </a:spcAft>
              <a:buNone/>
            </a:pPr>
            <a:r>
              <a:rPr lang="es-ES" dirty="0" smtClean="0">
                <a:cs typeface="Times New Roman" pitchFamily="18" charset="0"/>
              </a:rPr>
              <a:t>[</a:t>
            </a:r>
            <a:r>
              <a:rPr lang="es-ES" dirty="0">
                <a:cs typeface="Times New Roman" pitchFamily="18" charset="0"/>
              </a:rPr>
              <a:t>Correia2010] Paulo Alexandre Correia da Silva Neves, Joel José Puga Coelho Rodrigues. "Internet Protocol over Wireless Sensor </a:t>
            </a:r>
            <a:r>
              <a:rPr lang="en-GB" dirty="0">
                <a:cs typeface="Times New Roman" pitchFamily="18" charset="0"/>
              </a:rPr>
              <a:t>Networks, from Myth to Reality". Journal of Communications, Volume 5, No. 3. 2010. Pp. 189-196.</a:t>
            </a:r>
          </a:p>
          <a:p>
            <a:pPr>
              <a:spcAft>
                <a:spcPts val="600"/>
              </a:spcAft>
              <a:buNone/>
            </a:pPr>
            <a:r>
              <a:rPr lang="en-GB" dirty="0" smtClean="0">
                <a:cs typeface="Times New Roman" pitchFamily="18" charset="0"/>
              </a:rPr>
              <a:t>[</a:t>
            </a:r>
            <a:r>
              <a:rPr lang="en-GB" dirty="0">
                <a:cs typeface="Times New Roman" pitchFamily="18" charset="0"/>
              </a:rPr>
              <a:t>Felemban2006] Felemban, E.; Chang-Gun Lee; Ekici, E. "MMSPEED: multipath Multi-SPEED protocol for QoS guarantee of reliability and timeliness in wireless sensor networks". IEEE Transactions on Mobile Computing, Volume: 5, Issue: 6. 2006. </a:t>
            </a:r>
            <a:r>
              <a:rPr lang="es-ES" dirty="0">
                <a:cs typeface="Times New Roman" pitchFamily="18" charset="0"/>
              </a:rPr>
              <a:t>Pp. 738 – 754</a:t>
            </a:r>
            <a:r>
              <a:rPr lang="es-ES" dirty="0" smtClean="0">
                <a:cs typeface="Times New Roman" pitchFamily="18" charset="0"/>
              </a:rPr>
              <a:t>.</a:t>
            </a:r>
          </a:p>
          <a:p>
            <a:pPr>
              <a:spcAft>
                <a:spcPts val="600"/>
              </a:spcAft>
              <a:buNone/>
            </a:pPr>
            <a:r>
              <a:rPr lang="en-GB" dirty="0">
                <a:cs typeface="Times New Roman" pitchFamily="18" charset="0"/>
              </a:rPr>
              <a:t>[Karthickraja2010] Karthickraja, N.P.; Sumathy, V. "A study of routing protocols and a hybrid routing protocol based on Rapid Spanning Tree and Cluster Head Routing in Wireless Sensor Networks". International Conference on Wireless Communication and Sensor Computing, 2010 (ICWCSC 2010). </a:t>
            </a:r>
            <a:r>
              <a:rPr lang="es-ES" dirty="0">
                <a:cs typeface="Times New Roman" pitchFamily="18" charset="0"/>
              </a:rPr>
              <a:t>Pp. 1 – 6.</a:t>
            </a:r>
            <a:endParaRPr lang="en-GB" dirty="0">
              <a:cs typeface="Times New Roman" pitchFamily="18" charset="0"/>
            </a:endParaRPr>
          </a:p>
          <a:p>
            <a:pPr>
              <a:spcAft>
                <a:spcPts val="600"/>
              </a:spcAft>
              <a:buNone/>
            </a:pPr>
            <a:r>
              <a:rPr lang="en-GB" dirty="0" smtClean="0">
                <a:cs typeface="Times New Roman" pitchFamily="18" charset="0"/>
              </a:rPr>
              <a:t>[</a:t>
            </a:r>
            <a:r>
              <a:rPr lang="en-GB" dirty="0">
                <a:cs typeface="Times New Roman" pitchFamily="18" charset="0"/>
              </a:rPr>
              <a:t>Kulik1999] Kulik, J.,Rabiner,W.,Balakrishnan, H. "Adaptive protocols for information dissemination in wireless sensor networks". </a:t>
            </a:r>
            <a:r>
              <a:rPr lang="es-ES" dirty="0">
                <a:cs typeface="Times New Roman" pitchFamily="18" charset="0"/>
              </a:rPr>
              <a:t>Proceedings of Fifth ACM/IEEE Mobicom Conference, 1999. </a:t>
            </a:r>
            <a:r>
              <a:rPr lang="es-ES" dirty="0" err="1">
                <a:cs typeface="Times New Roman" pitchFamily="18" charset="0"/>
              </a:rPr>
              <a:t>Pp.174-185</a:t>
            </a:r>
            <a:r>
              <a:rPr lang="es-ES" dirty="0" err="1" smtClean="0">
                <a:cs typeface="Times New Roman" pitchFamily="18" charset="0"/>
              </a:rPr>
              <a:t>.</a:t>
            </a:r>
            <a:endParaRPr lang="es-ES" dirty="0" smtClean="0">
              <a:cs typeface="Times New Roman" pitchFamily="18" charset="0"/>
            </a:endParaRPr>
          </a:p>
          <a:p>
            <a:pPr>
              <a:spcAft>
                <a:spcPts val="600"/>
              </a:spcAft>
              <a:buNone/>
            </a:pPr>
            <a:r>
              <a:rPr lang="en-GB" dirty="0">
                <a:cs typeface="Times New Roman" pitchFamily="18" charset="0"/>
              </a:rPr>
              <a:t>[Lotf2010] Lotf, J.J.; Ghazani, S.H.H.N. "Overview on routing protocols in wireless sensor networks". 2nd International Conference on Computer Engineering and Technology (ICCET), 2010. Volume: 3. Pp. V3-610 - V3-614</a:t>
            </a:r>
            <a:r>
              <a:rPr lang="en-GB" dirty="0" smtClean="0"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en-GB" dirty="0" smtClean="0">
                <a:cs typeface="Times New Roman" pitchFamily="18" charset="0"/>
              </a:rPr>
              <a:t>[Plancoulaine2006] </a:t>
            </a:r>
            <a:r>
              <a:rPr lang="en-US" dirty="0"/>
              <a:t>S. </a:t>
            </a:r>
            <a:r>
              <a:rPr lang="en-US" dirty="0" err="1"/>
              <a:t>Plancoulaine</a:t>
            </a:r>
            <a:r>
              <a:rPr lang="en-US" dirty="0"/>
              <a:t>, A. </a:t>
            </a:r>
            <a:r>
              <a:rPr lang="en-US" dirty="0" err="1"/>
              <a:t>Bachir</a:t>
            </a:r>
            <a:r>
              <a:rPr lang="en-US" dirty="0"/>
              <a:t>, and D. </a:t>
            </a:r>
            <a:r>
              <a:rPr lang="en-US" dirty="0" err="1"/>
              <a:t>Barthel</a:t>
            </a:r>
            <a:r>
              <a:rPr lang="en-US" dirty="0"/>
              <a:t>. “WSN Node </a:t>
            </a:r>
            <a:r>
              <a:rPr lang="en-US" dirty="0" smtClean="0"/>
              <a:t>Energy Dissipation</a:t>
            </a:r>
            <a:r>
              <a:rPr lang="en-US" dirty="0"/>
              <a:t>”. France Telecom R&amp;D, internal report. </a:t>
            </a:r>
            <a:r>
              <a:rPr lang="en-US" dirty="0" smtClean="0"/>
              <a:t>July 2006</a:t>
            </a:r>
            <a:r>
              <a:rPr lang="en-US" dirty="0"/>
              <a:t>.</a:t>
            </a:r>
            <a:endParaRPr lang="en-GB" dirty="0">
              <a:cs typeface="Times New Roman" pitchFamily="18" charset="0"/>
            </a:endParaRPr>
          </a:p>
          <a:p>
            <a:pPr>
              <a:spcAft>
                <a:spcPts val="600"/>
              </a:spcAft>
              <a:buNone/>
            </a:pPr>
            <a:r>
              <a:rPr lang="en-GB" dirty="0" smtClean="0">
                <a:cs typeface="Times New Roman" pitchFamily="18" charset="0"/>
              </a:rPr>
              <a:t>[</a:t>
            </a:r>
            <a:r>
              <a:rPr lang="en-GB" dirty="0">
                <a:cs typeface="Times New Roman" pitchFamily="18" charset="0"/>
              </a:rPr>
              <a:t>ZigBee-2008] ZigBee Alliance. ZigBee Specification. January 2008</a:t>
            </a:r>
            <a:r>
              <a:rPr lang="en-GB" dirty="0" smtClean="0">
                <a:cs typeface="Times New Roman" pitchFamily="18" charset="0"/>
              </a:rPr>
              <a:t>.</a:t>
            </a:r>
            <a:endParaRPr lang="en-GB" dirty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Energy consumption</a:t>
            </a:r>
            <a:endParaRPr lang="en-GB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14338" y="1639888"/>
            <a:ext cx="4322638" cy="4237384"/>
          </a:xfrm>
        </p:spPr>
        <p:txBody>
          <a:bodyPr>
            <a:normAutofit fontScale="85000" lnSpcReduction="10000"/>
          </a:bodyPr>
          <a:lstStyle/>
          <a:p>
            <a:r>
              <a:rPr lang="en-GB" dirty="0" smtClean="0"/>
              <a:t>Low energy consumption is usually the most stringent requisite.</a:t>
            </a:r>
          </a:p>
          <a:p>
            <a:endParaRPr lang="en-GB" sz="1200" dirty="0" smtClean="0"/>
          </a:p>
          <a:p>
            <a:r>
              <a:rPr lang="en-GB" dirty="0" smtClean="0"/>
              <a:t>The figure shows the energy consumption of typical node components in active mode (in sleep mode the consumption is negligible to this).</a:t>
            </a:r>
          </a:p>
          <a:p>
            <a:endParaRPr lang="en-GB" sz="1200" dirty="0" smtClean="0"/>
          </a:p>
          <a:p>
            <a:r>
              <a:rPr lang="en-GB" dirty="0" smtClean="0"/>
              <a:t>Low duty-cycle is a must for many applications in order to last enough time.</a:t>
            </a:r>
          </a:p>
          <a:p>
            <a:pPr lvl="1"/>
            <a:r>
              <a:rPr lang="en-GB" dirty="0" smtClean="0"/>
              <a:t>This may increase the delay (sleep delay), especially in multi-hop networks.</a:t>
            </a:r>
          </a:p>
          <a:p>
            <a:endParaRPr lang="en-GB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80992" y="1772816"/>
            <a:ext cx="4719366" cy="3672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CuadroTexto"/>
          <p:cNvSpPr txBox="1"/>
          <p:nvPr/>
        </p:nvSpPr>
        <p:spPr>
          <a:xfrm>
            <a:off x="5238752" y="5500702"/>
            <a:ext cx="42148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latin typeface="+mn-lt"/>
              </a:rPr>
              <a:t>Energy consumption of typical node components. Measurements taken with a node using a CC2500 radio chip and MSP 430 MCU and typical </a:t>
            </a:r>
            <a:r>
              <a:rPr lang="es-ES" sz="800" dirty="0" err="1" smtClean="0">
                <a:latin typeface="+mn-lt"/>
              </a:rPr>
              <a:t>accelerometers</a:t>
            </a:r>
            <a:r>
              <a:rPr lang="es-ES" sz="800" dirty="0" smtClean="0">
                <a:latin typeface="+mn-lt"/>
              </a:rPr>
              <a:t>. [Plancoulaine2006] S. </a:t>
            </a:r>
            <a:r>
              <a:rPr lang="es-ES" sz="800" dirty="0" err="1" smtClean="0">
                <a:latin typeface="+mn-lt"/>
              </a:rPr>
              <a:t>Plancoulaine</a:t>
            </a:r>
            <a:r>
              <a:rPr lang="es-ES" sz="800" dirty="0" smtClean="0">
                <a:latin typeface="+mn-lt"/>
              </a:rPr>
              <a:t>, A. </a:t>
            </a:r>
            <a:r>
              <a:rPr lang="es-ES" sz="800" dirty="0" err="1" smtClean="0">
                <a:latin typeface="+mn-lt"/>
              </a:rPr>
              <a:t>Bachir</a:t>
            </a:r>
            <a:r>
              <a:rPr lang="es-ES" sz="800" dirty="0" smtClean="0">
                <a:latin typeface="+mn-lt"/>
              </a:rPr>
              <a:t>, and D. </a:t>
            </a:r>
            <a:r>
              <a:rPr lang="es-ES" sz="800" dirty="0" err="1" smtClean="0">
                <a:latin typeface="+mn-lt"/>
              </a:rPr>
              <a:t>Barthel</a:t>
            </a:r>
            <a:r>
              <a:rPr lang="es-ES" sz="800" dirty="0" smtClean="0">
                <a:latin typeface="+mn-lt"/>
              </a:rPr>
              <a:t>. “WSN </a:t>
            </a:r>
            <a:r>
              <a:rPr lang="es-ES" sz="800" dirty="0" err="1" smtClean="0">
                <a:latin typeface="+mn-lt"/>
              </a:rPr>
              <a:t>Node</a:t>
            </a:r>
            <a:r>
              <a:rPr lang="es-ES" sz="800" dirty="0" smtClean="0">
                <a:latin typeface="+mn-lt"/>
              </a:rPr>
              <a:t> </a:t>
            </a:r>
            <a:r>
              <a:rPr lang="es-ES" sz="800" dirty="0" err="1" smtClean="0">
                <a:latin typeface="+mn-lt"/>
              </a:rPr>
              <a:t>Energy</a:t>
            </a:r>
            <a:r>
              <a:rPr lang="es-ES" sz="800" dirty="0" smtClean="0">
                <a:latin typeface="+mn-lt"/>
              </a:rPr>
              <a:t> </a:t>
            </a:r>
            <a:r>
              <a:rPr lang="en-US" sz="800" dirty="0" smtClean="0">
                <a:latin typeface="+mn-lt"/>
              </a:rPr>
              <a:t>Dissipation”. France Telecom R&amp;D, internal report. July 2006.</a:t>
            </a:r>
            <a:endParaRPr lang="en-GB" sz="800" b="0" dirty="0">
              <a:solidFill>
                <a:srgbClr val="125864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Protocol stack</a:t>
            </a:r>
            <a:endParaRPr lang="en-GB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14338" y="1639888"/>
          <a:ext cx="9039225" cy="47180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2012AD1-7470-448E-B66C-12C1B474715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A2012AD1-7470-448E-B66C-12C1B474715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ACEBB23-B49F-4324-9D2C-24D9DBBC76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">
                                            <p:graphicEl>
                                              <a:dgm id="{6ACEBB23-B49F-4324-9D2C-24D9DBBC76E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08BB9C6-A3DA-4B90-A9D7-B1014364D7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108BB9C6-A3DA-4B90-A9D7-B1014364D72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9B7214B-91CC-497F-B5E4-9C40FE39C5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">
                                            <p:graphicEl>
                                              <a:dgm id="{F9B7214B-91CC-497F-B5E4-9C40FE39C58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D5E524A-C0E8-4C13-B845-10789312CAA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4">
                                            <p:graphicEl>
                                              <a:dgm id="{7D5E524A-C0E8-4C13-B845-10789312CAA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2861362-BF2B-4438-81FF-1128FE3AE7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">
                                            <p:graphicEl>
                                              <a:dgm id="{32861362-BF2B-4438-81FF-1128FE3AE7C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0C21213-8D9A-4B7F-AF00-DFEF278D169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4">
                                            <p:graphicEl>
                                              <a:dgm id="{60C21213-8D9A-4B7F-AF00-DFEF278D169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2D6CC29-E7F4-488F-86FD-DDC5AAD1313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4">
                                            <p:graphicEl>
                                              <a:dgm id="{52D6CC29-E7F4-488F-86FD-DDC5AAD1313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lvl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Protocol stack</a:t>
            </a:r>
            <a:endParaRPr lang="en-GB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14338" y="1639888"/>
          <a:ext cx="9039225" cy="47180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Medium Access Control</a:t>
            </a:r>
            <a:endParaRPr lang="en-GB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14338" y="1484784"/>
          <a:ext cx="9039225" cy="39493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2 Marcador de contenido"/>
          <p:cNvSpPr txBox="1">
            <a:spLocks/>
          </p:cNvSpPr>
          <p:nvPr/>
        </p:nvSpPr>
        <p:spPr bwMode="auto">
          <a:xfrm>
            <a:off x="414338" y="5468594"/>
            <a:ext cx="9039256" cy="9127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2" tIns="45717" rIns="91432" bIns="45717" numCol="1" anchor="t" anchorCtr="0" compatLnSpc="1">
            <a:prstTxWarp prst="textNoShape">
              <a:avLst/>
            </a:prstTxWarp>
            <a:normAutofit fontScale="92500" lnSpcReduction="20000"/>
          </a:bodyPr>
          <a:lstStyle/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798B1D"/>
              </a:buClr>
              <a:buSzTx/>
              <a:buFont typeface="Monotype Sorts" pitchFamily="2" charset="2"/>
              <a:buChar char="m"/>
              <a:tabLst/>
              <a:defRPr/>
            </a:pPr>
            <a:r>
              <a:rPr kumimoji="0" lang="en-GB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125864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Many protocols for </a:t>
            </a:r>
            <a:r>
              <a:rPr kumimoji="0" lang="en-GB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125864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WSN</a:t>
            </a:r>
            <a:r>
              <a:rPr kumimoji="0" lang="en-GB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125864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adopt a hybrid approach of some kind:</a:t>
            </a:r>
            <a:r>
              <a:rPr kumimoji="0" lang="en-GB" sz="2400" b="0" i="0" u="none" strike="noStrike" kern="0" cap="none" spc="0" normalizeH="0" noProof="0" dirty="0" smtClean="0">
                <a:ln>
                  <a:noFill/>
                </a:ln>
                <a:solidFill>
                  <a:srgbClr val="125864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preamble-sampling, hybrid schedule (contention / reserved), different mechanisms in different parts of the network, …</a:t>
            </a:r>
            <a:endParaRPr kumimoji="0" lang="en-GB" sz="2400" b="0" i="0" u="none" strike="noStrike" kern="0" cap="none" spc="0" normalizeH="0" baseline="0" noProof="0" dirty="0" smtClean="0">
              <a:ln>
                <a:noFill/>
              </a:ln>
              <a:solidFill>
                <a:srgbClr val="125864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143000" marR="0" lvl="2" indent="-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798B1D"/>
              </a:buClr>
              <a:buSzTx/>
              <a:buFont typeface="Wingdings" pitchFamily="2" charset="2"/>
              <a:buChar char="Ø"/>
              <a:tabLst/>
              <a:defRPr/>
            </a:pPr>
            <a:endParaRPr kumimoji="0" lang="en-GB" sz="2400" b="0" i="0" u="none" strike="noStrike" kern="0" cap="none" spc="0" normalizeH="0" baseline="0" noProof="0" dirty="0">
              <a:ln>
                <a:noFill/>
              </a:ln>
              <a:solidFill>
                <a:srgbClr val="125864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2F48F85-C2D9-489B-AE3C-481E388C029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72F48F85-C2D9-489B-AE3C-481E388C029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77FED9F-F08A-410D-BC95-591F6E5BF3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">
                                            <p:graphicEl>
                                              <a:dgm id="{877FED9F-F08A-410D-BC95-591F6E5BF38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78AE80E-E0F6-48F5-A2CE-07033B3059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878AE80E-E0F6-48F5-A2CE-07033B30597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887A631-3DBD-458B-AA30-5C3FC87948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4">
                                            <p:graphicEl>
                                              <a:dgm id="{D887A631-3DBD-458B-AA30-5C3FC879484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lvlAtOnce"/>
        </p:bldSub>
      </p:bldGraphic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MAC: Main causes of energy consumption</a:t>
            </a:r>
            <a:endParaRPr lang="en-GB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14338" y="1639888"/>
            <a:ext cx="9003158" cy="4718070"/>
          </a:xfrm>
        </p:spPr>
        <p:txBody>
          <a:bodyPr>
            <a:normAutofit lnSpcReduction="10000"/>
          </a:bodyPr>
          <a:lstStyle/>
          <a:p>
            <a:r>
              <a:rPr lang="en-GB" u="sng" dirty="0" smtClean="0"/>
              <a:t>Collisions</a:t>
            </a:r>
            <a:r>
              <a:rPr lang="en-GB" dirty="0" smtClean="0"/>
              <a:t>:</a:t>
            </a:r>
          </a:p>
          <a:p>
            <a:pPr lvl="1"/>
            <a:r>
              <a:rPr lang="en-GB" dirty="0" smtClean="0"/>
              <a:t>Transmitting the collided frames and their reception is a waste of energy.</a:t>
            </a:r>
          </a:p>
          <a:p>
            <a:r>
              <a:rPr lang="en-GB" u="sng" dirty="0" smtClean="0"/>
              <a:t>Overhearing</a:t>
            </a:r>
            <a:r>
              <a:rPr lang="en-GB" dirty="0" smtClean="0"/>
              <a:t>:</a:t>
            </a:r>
          </a:p>
          <a:p>
            <a:pPr lvl="1"/>
            <a:r>
              <a:rPr lang="en-GB" dirty="0" smtClean="0"/>
              <a:t>Reception of irrelevant packets or signals.</a:t>
            </a:r>
          </a:p>
          <a:p>
            <a:r>
              <a:rPr lang="en-GB" u="sng" dirty="0" smtClean="0"/>
              <a:t>Overhead</a:t>
            </a:r>
            <a:r>
              <a:rPr lang="en-GB" dirty="0" smtClean="0"/>
              <a:t>:</a:t>
            </a:r>
          </a:p>
          <a:p>
            <a:pPr lvl="1"/>
            <a:r>
              <a:rPr lang="en-GB" dirty="0" smtClean="0"/>
              <a:t>Control packets and control information consumes energy.</a:t>
            </a:r>
          </a:p>
          <a:p>
            <a:r>
              <a:rPr lang="en-GB" u="sng" dirty="0" smtClean="0"/>
              <a:t>Idle listening</a:t>
            </a:r>
            <a:r>
              <a:rPr lang="en-GB" dirty="0" smtClean="0"/>
              <a:t>:</a:t>
            </a:r>
          </a:p>
          <a:p>
            <a:pPr lvl="1"/>
            <a:r>
              <a:rPr lang="en-GB" dirty="0" smtClean="0"/>
              <a:t>A radio not in sleep mode consumes a significant amount of energy.</a:t>
            </a:r>
          </a:p>
          <a:p>
            <a:r>
              <a:rPr lang="en-GB" dirty="0" smtClean="0"/>
              <a:t>Ideally, the radio should be on only when transmitting or receiving useful information.</a:t>
            </a:r>
          </a:p>
          <a:p>
            <a:pPr lvl="1"/>
            <a:r>
              <a:rPr lang="en-GB" dirty="0" smtClean="0"/>
              <a:t>This is not always achievable.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Example of MAC mechanism: CSMA/CA</a:t>
            </a:r>
            <a:endParaRPr lang="en-GB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Carrier sense multiple access with collision avoidance:</a:t>
            </a:r>
          </a:p>
          <a:p>
            <a:pPr lvl="1"/>
            <a:r>
              <a:rPr lang="en-GB" dirty="0" smtClean="0"/>
              <a:t> Contention-based, with an added mechanism to minimize collision occurrence.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RTS: Request To Send.</a:t>
            </a:r>
          </a:p>
          <a:p>
            <a:pPr lvl="1"/>
            <a:r>
              <a:rPr lang="en-GB" dirty="0" smtClean="0"/>
              <a:t>RTS is small </a:t>
            </a:r>
            <a:r>
              <a:rPr lang="en-GB" dirty="0" smtClean="0">
                <a:sym typeface="Wingdings" pitchFamily="2" charset="2"/>
              </a:rPr>
              <a:t> Low probability of collision.</a:t>
            </a:r>
            <a:endParaRPr lang="en-GB" dirty="0"/>
          </a:p>
          <a:p>
            <a:r>
              <a:rPr lang="en-GB" dirty="0" smtClean="0"/>
              <a:t>CTS: Clear To Send.</a:t>
            </a:r>
          </a:p>
          <a:p>
            <a:pPr lvl="1"/>
            <a:r>
              <a:rPr lang="en-GB" dirty="0" smtClean="0"/>
              <a:t>Purpose: reserve the channel around the receiver. Nodes in the vicinity will refrain from transmitting.</a:t>
            </a:r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81298" y="2714620"/>
            <a:ext cx="4305300" cy="169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 of MAC mechanism:</a:t>
            </a:r>
            <a:br>
              <a:rPr lang="en-GB" dirty="0" smtClean="0"/>
            </a:br>
            <a:r>
              <a:rPr lang="en-GB" dirty="0" smtClean="0"/>
              <a:t>preamble-sampling</a:t>
            </a:r>
            <a:endParaRPr lang="en-GB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14338" y="4581128"/>
            <a:ext cx="9039256" cy="1776830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Allows low-duty cycle, although there is a trade-off between:</a:t>
            </a:r>
          </a:p>
          <a:p>
            <a:pPr lvl="1"/>
            <a:r>
              <a:rPr lang="en-GB" dirty="0" smtClean="0"/>
              <a:t>Long check interval, which requires longer preamble.</a:t>
            </a:r>
          </a:p>
          <a:p>
            <a:pPr lvl="1"/>
            <a:r>
              <a:rPr lang="en-GB" dirty="0" smtClean="0"/>
              <a:t>Short preamble, which requires more frequent checking.</a:t>
            </a:r>
          </a:p>
          <a:p>
            <a:r>
              <a:rPr lang="en-GB" dirty="0" smtClean="0"/>
              <a:t>The pattern of the traffic determines the best check interval length.</a:t>
            </a:r>
            <a:endParaRPr lang="en-GB" dirty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20552" y="2060848"/>
            <a:ext cx="7992888" cy="23453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Rectángulo"/>
          <p:cNvSpPr/>
          <p:nvPr/>
        </p:nvSpPr>
        <p:spPr>
          <a:xfrm rot="5400000">
            <a:off x="7567122" y="2672266"/>
            <a:ext cx="350046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b="0" dirty="0" smtClean="0">
                <a:latin typeface="+mn-lt"/>
              </a:rPr>
              <a:t>Figure 9. Preamble sampling. [Bachir2010]  </a:t>
            </a:r>
            <a:r>
              <a:rPr lang="es-ES" sz="800" b="0" dirty="0" err="1" smtClean="0">
                <a:latin typeface="+mn-lt"/>
              </a:rPr>
              <a:t>Bachir</a:t>
            </a:r>
            <a:r>
              <a:rPr lang="es-ES" sz="800" b="0" dirty="0" smtClean="0">
                <a:latin typeface="+mn-lt"/>
              </a:rPr>
              <a:t>, A.; </a:t>
            </a:r>
            <a:r>
              <a:rPr lang="es-ES" sz="800" b="0" dirty="0" err="1" smtClean="0">
                <a:latin typeface="+mn-lt"/>
              </a:rPr>
              <a:t>Dohler</a:t>
            </a:r>
            <a:r>
              <a:rPr lang="es-ES" sz="800" b="0" dirty="0" smtClean="0">
                <a:latin typeface="+mn-lt"/>
              </a:rPr>
              <a:t>, M.; </a:t>
            </a:r>
            <a:r>
              <a:rPr lang="es-ES" sz="800" b="0" dirty="0" err="1" smtClean="0">
                <a:latin typeface="+mn-lt"/>
              </a:rPr>
              <a:t>Watteyne</a:t>
            </a:r>
            <a:r>
              <a:rPr lang="es-ES" sz="800" b="0" dirty="0" smtClean="0">
                <a:latin typeface="+mn-lt"/>
              </a:rPr>
              <a:t>, T.; </a:t>
            </a:r>
            <a:r>
              <a:rPr lang="es-ES" sz="800" b="0" dirty="0" err="1" smtClean="0">
                <a:latin typeface="+mn-lt"/>
              </a:rPr>
              <a:t>Leung</a:t>
            </a:r>
            <a:r>
              <a:rPr lang="es-ES" sz="800" b="0" dirty="0" smtClean="0">
                <a:latin typeface="+mn-lt"/>
              </a:rPr>
              <a:t>, K.K. "MAC Essentials </a:t>
            </a:r>
            <a:r>
              <a:rPr lang="es-ES" sz="800" b="0" dirty="0" err="1" smtClean="0">
                <a:latin typeface="+mn-lt"/>
              </a:rPr>
              <a:t>for</a:t>
            </a:r>
            <a:r>
              <a:rPr lang="es-ES" sz="800" b="0" dirty="0" smtClean="0">
                <a:latin typeface="+mn-lt"/>
              </a:rPr>
              <a:t>  </a:t>
            </a:r>
            <a:r>
              <a:rPr lang="es-ES" sz="800" b="0" dirty="0" err="1" smtClean="0">
                <a:latin typeface="+mn-lt"/>
              </a:rPr>
              <a:t>Wireless</a:t>
            </a:r>
            <a:r>
              <a:rPr lang="es-ES" sz="800" b="0" dirty="0" smtClean="0">
                <a:latin typeface="+mn-lt"/>
              </a:rPr>
              <a:t>  Sensor Networks". IEEE </a:t>
            </a:r>
            <a:r>
              <a:rPr lang="es-ES" sz="800" b="0" dirty="0" err="1" smtClean="0">
                <a:latin typeface="+mn-lt"/>
              </a:rPr>
              <a:t>Communications</a:t>
            </a:r>
            <a:r>
              <a:rPr lang="es-ES" sz="800" b="0" dirty="0" smtClean="0">
                <a:latin typeface="+mn-lt"/>
              </a:rPr>
              <a:t> </a:t>
            </a:r>
            <a:r>
              <a:rPr lang="es-ES" sz="800" b="0" dirty="0" err="1" smtClean="0">
                <a:latin typeface="+mn-lt"/>
              </a:rPr>
              <a:t>Surveys</a:t>
            </a:r>
            <a:r>
              <a:rPr lang="es-ES" sz="800" b="0" dirty="0" smtClean="0">
                <a:latin typeface="+mn-lt"/>
              </a:rPr>
              <a:t>  &amp; </a:t>
            </a:r>
            <a:r>
              <a:rPr lang="es-ES" sz="800" b="0" dirty="0" err="1" smtClean="0">
                <a:latin typeface="+mn-lt"/>
              </a:rPr>
              <a:t>Tutorials</a:t>
            </a:r>
            <a:r>
              <a:rPr lang="es-ES" sz="800" b="0" dirty="0" smtClean="0">
                <a:latin typeface="+mn-lt"/>
              </a:rPr>
              <a:t>. </a:t>
            </a:r>
            <a:r>
              <a:rPr lang="es-ES" sz="800" b="0" dirty="0" err="1" smtClean="0">
                <a:latin typeface="+mn-lt"/>
              </a:rPr>
              <a:t>Volume</a:t>
            </a:r>
            <a:r>
              <a:rPr lang="es-ES" sz="800" b="0" dirty="0" smtClean="0">
                <a:latin typeface="+mn-lt"/>
              </a:rPr>
              <a:t>: 12, </a:t>
            </a:r>
            <a:r>
              <a:rPr lang="es-ES" sz="800" b="0" dirty="0" err="1" smtClean="0">
                <a:latin typeface="+mn-lt"/>
              </a:rPr>
              <a:t>Issue</a:t>
            </a:r>
            <a:r>
              <a:rPr lang="es-ES" sz="800" b="0" dirty="0" smtClean="0">
                <a:latin typeface="+mn-lt"/>
              </a:rPr>
              <a:t>: 2. 2010. Pp. 222 – 248.</a:t>
            </a:r>
            <a:endParaRPr lang="en-GB" sz="800" b="0" dirty="0">
              <a:latin typeface="+mn-lt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lantillaRedesServicios">
  <a:themeElements>
    <a:clrScheme name="PlantillaRedesServicio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lantillaRedesServicio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PlantillaRedesServicio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tillaRedesServicio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tillaRedesServicio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tillaRedesServicio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tillaRedesServicio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tillaRedesServicio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tillaRedesServicio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PlantillaRedesServicios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5072</TotalTime>
  <Words>2874</Words>
  <Application>Microsoft Office PowerPoint</Application>
  <PresentationFormat>A4 (210 x 297 mm)</PresentationFormat>
  <Paragraphs>271</Paragraphs>
  <Slides>27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27</vt:i4>
      </vt:variant>
    </vt:vector>
  </HeadingPairs>
  <TitlesOfParts>
    <vt:vector size="28" baseType="lpstr">
      <vt:lpstr>PlantillaRedesServicios</vt:lpstr>
      <vt:lpstr>Ubiquitous and Secure Networks and Services Redes y Servicios Ubicuos y Seguros</vt:lpstr>
      <vt:lpstr>Networking challenges in WSN</vt:lpstr>
      <vt:lpstr>Energy consumption</vt:lpstr>
      <vt:lpstr>Protocol stack</vt:lpstr>
      <vt:lpstr>Protocol stack</vt:lpstr>
      <vt:lpstr>Medium Access Control</vt:lpstr>
      <vt:lpstr>MAC: Main causes of energy consumption</vt:lpstr>
      <vt:lpstr>Example of MAC mechanism: CSMA/CA</vt:lpstr>
      <vt:lpstr>Example of MAC mechanism: preamble-sampling</vt:lpstr>
      <vt:lpstr>Introduction to IEEE 802.15.4 Standard</vt:lpstr>
      <vt:lpstr>IEEE 802.15.4 PHY</vt:lpstr>
      <vt:lpstr>IEEE 802.15.4 MAC: types of devices </vt:lpstr>
      <vt:lpstr>IEEE 802.15.4 MAC: supported topologies</vt:lpstr>
      <vt:lpstr>IEEE 802.15.4 MAC: PAN modes (I)</vt:lpstr>
      <vt:lpstr>IEEE 802.15.4 MAC: PAN modes (II)</vt:lpstr>
      <vt:lpstr>Protocol stack</vt:lpstr>
      <vt:lpstr>Routing in WSN: influencing factors</vt:lpstr>
      <vt:lpstr>Data delivery models</vt:lpstr>
      <vt:lpstr>Routing in WSN: types of routing protocols</vt:lpstr>
      <vt:lpstr>Routing in WSN: types of routing protocols (cont’d)</vt:lpstr>
      <vt:lpstr>QoS-aware routing</vt:lpstr>
      <vt:lpstr>Introduction to ZigBee</vt:lpstr>
      <vt:lpstr>ZigBee: Network topologies</vt:lpstr>
      <vt:lpstr>ZigBee: Routing</vt:lpstr>
      <vt:lpstr>Why not IP for WSN?</vt:lpstr>
      <vt:lpstr>6LoWPAN</vt:lpstr>
      <vt:lpstr>Bibliography</vt:lpstr>
    </vt:vector>
  </TitlesOfParts>
  <Company>Diatel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RSUS - Unit 4</dc:title>
  <dc:creator>Ana Belén García Hernando</dc:creator>
  <cp:lastModifiedBy>Ana-Belen Garcia (UPM)</cp:lastModifiedBy>
  <cp:revision>435</cp:revision>
  <dcterms:created xsi:type="dcterms:W3CDTF">2003-03-04T15:47:04Z</dcterms:created>
  <dcterms:modified xsi:type="dcterms:W3CDTF">2012-04-15T01:43:01Z</dcterms:modified>
</cp:coreProperties>
</file>