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66" r:id="rId11"/>
    <p:sldId id="267" r:id="rId12"/>
    <p:sldId id="268" r:id="rId13"/>
    <p:sldId id="269" r:id="rId14"/>
    <p:sldId id="291" r:id="rId15"/>
    <p:sldId id="286" r:id="rId16"/>
    <p:sldId id="272" r:id="rId17"/>
    <p:sldId id="287" r:id="rId18"/>
    <p:sldId id="288" r:id="rId19"/>
    <p:sldId id="275" r:id="rId20"/>
    <p:sldId id="289" r:id="rId21"/>
    <p:sldId id="290" r:id="rId22"/>
  </p:sldIdLst>
  <p:sldSz cx="9906000" cy="6858000" type="A4"/>
  <p:notesSz cx="6797675" cy="9928225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-Belen Garcia (UPM)" initials="ABG" lastIdx="2" clrIdx="0"/>
  <p:cmAuthor id="1" name="Monitor" initials="M" lastIdx="0" clrIdx="1"/>
  <p:cmAuthor id="2" name="José Manuel" initials="JMB" lastIdx="21" clrIdx="2"/>
  <p:cmAuthor id="3" name="José Manuel Baños" initials="JMB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98B1D"/>
    <a:srgbClr val="125864"/>
    <a:srgbClr val="336600"/>
    <a:srgbClr val="69CDB3"/>
    <a:srgbClr val="879B21"/>
    <a:srgbClr val="FF00FF"/>
    <a:srgbClr val="FFCCFF"/>
    <a:srgbClr val="FFCCCC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20" autoAdjust="0"/>
    <p:restoredTop sz="75601" autoAdjust="0"/>
  </p:normalViewPr>
  <p:slideViewPr>
    <p:cSldViewPr>
      <p:cViewPr varScale="1">
        <p:scale>
          <a:sx n="54" d="100"/>
          <a:sy n="54" d="100"/>
        </p:scale>
        <p:origin x="-686" y="-6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2214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87227C0-179F-4127-B1CA-AA61557745B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6125"/>
            <a:ext cx="53768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4" y="4716946"/>
            <a:ext cx="5435708" cy="446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fld id="{9CD333B3-3010-4B41-899B-9F44DCF311D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>
              <a:defRPr/>
            </a:lvl1pPr>
          </a:lstStyle>
          <a:p>
            <a:endParaRPr lang="en-GB" noProof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en-GB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70750" y="776288"/>
            <a:ext cx="2284413" cy="5689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14338" y="776288"/>
            <a:ext cx="6704012" cy="56896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5060950" y="16398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5060950" y="41290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 lang="es-ES" sz="3600" b="0" dirty="0">
                <a:solidFill>
                  <a:srgbClr val="879B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2pPr>
              <a:buClr>
                <a:srgbClr val="798B1D"/>
              </a:buClr>
              <a:defRPr/>
            </a:lvl2pPr>
            <a:lvl3pPr>
              <a:buClr>
                <a:srgbClr val="798B1D"/>
              </a:buClr>
              <a:defRPr/>
            </a:lvl3pPr>
            <a:lvl4pPr>
              <a:buClr>
                <a:srgbClr val="798B1D"/>
              </a:buClr>
              <a:defRPr/>
            </a:lvl4pPr>
            <a:lvl5pPr>
              <a:buClr>
                <a:srgbClr val="798B1D"/>
              </a:buClr>
              <a:defRPr/>
            </a:lvl5pPr>
          </a:lstStyle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76251" y="776288"/>
            <a:ext cx="8905906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cambiar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endParaRPr lang="en-GB" noProof="0" dirty="0" smtClean="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639888"/>
            <a:ext cx="9039256" cy="471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60512" y="6500834"/>
            <a:ext cx="8778693" cy="276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5746" tIns="37873" rIns="75746" bIns="37873">
            <a:spAutoFit/>
          </a:bodyPr>
          <a:lstStyle/>
          <a:p>
            <a:pPr algn="l" defTabSz="757238">
              <a:tabLst>
                <a:tab pos="0" algn="l"/>
                <a:tab pos="8612188" algn="r"/>
              </a:tabLst>
            </a:pPr>
            <a:r>
              <a:rPr lang="es-ES_tradnl" sz="1300" b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© Lourdes</a:t>
            </a:r>
            <a:r>
              <a:rPr lang="es-ES_tradnl" sz="1300" b="0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López </a:t>
            </a:r>
            <a:r>
              <a:rPr lang="es-ES_tradnl" sz="1300" b="0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Santidrián</a:t>
            </a:r>
            <a:r>
              <a:rPr lang="es-ES_tradnl" sz="13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fld id="{B3EEA47E-A078-4B16-B3F1-7F2AAC1030DC}" type="slidenum">
              <a:rPr lang="es-ES_tradnl" sz="1300" b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l" defTabSz="757238">
                <a:tabLst>
                  <a:tab pos="0" algn="l"/>
                  <a:tab pos="8612188" algn="r"/>
                </a:tabLst>
              </a:pPr>
              <a:t>‹Nº›</a:t>
            </a:fld>
            <a:endParaRPr lang="es-ES_tradnl" sz="13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 userDrawn="1"/>
        </p:nvSpPr>
        <p:spPr bwMode="auto">
          <a:xfrm>
            <a:off x="1502899" y="332656"/>
            <a:ext cx="69064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 anchorCtr="0">
            <a:spAutoFit/>
          </a:bodyPr>
          <a:lstStyle/>
          <a:p>
            <a:pPr algn="ctr" defTabSz="793750"/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Ubiquitous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Secure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Networks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Services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Ubiquitous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Systems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Security</a:t>
            </a:r>
            <a:endParaRPr lang="es-ES_tradnl" sz="12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AutoShape 57"/>
          <p:cNvSpPr>
            <a:spLocks noChangeArrowheads="1"/>
          </p:cNvSpPr>
          <p:nvPr userDrawn="1"/>
        </p:nvSpPr>
        <p:spPr bwMode="auto">
          <a:xfrm rot="5400000">
            <a:off x="4892692" y="-3755950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" name="AutoShape 57"/>
          <p:cNvSpPr>
            <a:spLocks noChangeArrowheads="1"/>
          </p:cNvSpPr>
          <p:nvPr userDrawn="1"/>
        </p:nvSpPr>
        <p:spPr bwMode="auto">
          <a:xfrm rot="5400000">
            <a:off x="4892692" y="2055909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pic>
        <p:nvPicPr>
          <p:cNvPr id="11" name="10 Imagen" descr="logo diatel color sin text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523844" y="254842"/>
            <a:ext cx="1071570" cy="316638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33572" y="108012"/>
            <a:ext cx="583924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94982" y="116632"/>
            <a:ext cx="374442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_tradnl" sz="3600" b="0" dirty="0" smtClean="0">
          <a:solidFill>
            <a:srgbClr val="879B2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q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Monotype Sorts" pitchFamily="2" charset="2"/>
        <a:buChar char="m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Ø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§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Char char="•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Ubiquitous and Secure Networks and Services</a:t>
            </a:r>
            <a:br>
              <a:rPr lang="en-US" sz="3200" dirty="0" smtClean="0"/>
            </a:br>
            <a:r>
              <a:rPr lang="en-GB" sz="2800" i="1" dirty="0" err="1" smtClean="0"/>
              <a:t>Redes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Servicios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Ubicuos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Seguros</a:t>
            </a:r>
            <a:endParaRPr lang="en-GB" sz="2800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Unit 5: Ubiquitous Systems Security 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Lourdes </a:t>
            </a:r>
            <a:r>
              <a:rPr lang="en-GB" sz="2000" dirty="0" err="1" smtClean="0"/>
              <a:t>López</a:t>
            </a:r>
            <a:r>
              <a:rPr lang="en-GB" sz="2000" dirty="0" smtClean="0"/>
              <a:t> </a:t>
            </a:r>
            <a:r>
              <a:rPr lang="en-GB" sz="2000" dirty="0" err="1" smtClean="0"/>
              <a:t>Santidrián</a:t>
            </a:r>
            <a:endParaRPr lang="en-GB" sz="2000" dirty="0" smtClean="0"/>
          </a:p>
          <a:p>
            <a:r>
              <a:rPr lang="en-GB" sz="1800" u="sng" dirty="0" smtClean="0">
                <a:solidFill>
                  <a:srgbClr val="0000FF"/>
                </a:solidFill>
              </a:rPr>
              <a:t>llopez@diatel.upm.es, lourdes.lopez@upm.es</a:t>
            </a:r>
            <a:endParaRPr lang="en-GB" sz="2000" u="sng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562850" cy="1974428"/>
          </a:xfrm>
        </p:spPr>
        <p:txBody>
          <a:bodyPr/>
          <a:lstStyle/>
          <a:p>
            <a:r>
              <a:rPr lang="es-ES" dirty="0" err="1" smtClean="0"/>
              <a:t>Cryptographic</a:t>
            </a:r>
            <a:r>
              <a:rPr lang="es-ES" dirty="0" smtClean="0"/>
              <a:t> </a:t>
            </a:r>
            <a:r>
              <a:rPr lang="es-ES" dirty="0" err="1" smtClean="0"/>
              <a:t>mechanisms</a:t>
            </a:r>
            <a:r>
              <a:rPr lang="es-ES" dirty="0" smtClean="0"/>
              <a:t> 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basis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security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 5: </a:t>
            </a:r>
            <a:r>
              <a:rPr lang="es-ES" dirty="0" err="1" smtClean="0"/>
              <a:t>Ubiquitous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ystems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smtClean="0"/>
              <a:t>ecurity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Secret/Symmetric Key Cryptography</a:t>
            </a:r>
            <a:endParaRPr lang="en-US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488504" y="1484784"/>
            <a:ext cx="6552728" cy="4320480"/>
            <a:chOff x="528" y="1152"/>
            <a:chExt cx="5184" cy="3024"/>
          </a:xfrm>
        </p:grpSpPr>
        <p:sp>
          <p:nvSpPr>
            <p:cNvPr id="4" name="Oval 4"/>
            <p:cNvSpPr>
              <a:spLocks noChangeArrowheads="1"/>
            </p:cNvSpPr>
            <p:nvPr/>
          </p:nvSpPr>
          <p:spPr bwMode="auto">
            <a:xfrm>
              <a:off x="3984" y="1152"/>
              <a:ext cx="1728" cy="2496"/>
            </a:xfrm>
            <a:prstGeom prst="ellipse">
              <a:avLst/>
            </a:prstGeom>
            <a:gradFill rotWithShape="0">
              <a:gsLst>
                <a:gs pos="0">
                  <a:srgbClr val="FFCCFF"/>
                </a:gs>
                <a:gs pos="100000">
                  <a:srgbClr val="FF00FF"/>
                </a:gs>
              </a:gsLst>
              <a:lin ang="2700000" scaled="1"/>
            </a:gradFill>
            <a:ln w="12700">
              <a:solidFill>
                <a:srgbClr val="FF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pic>
          <p:nvPicPr>
            <p:cNvPr id="5" name="Picture 5" descr="LLAV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20" y="2868"/>
              <a:ext cx="1122" cy="348"/>
            </a:xfrm>
            <a:prstGeom prst="rect">
              <a:avLst/>
            </a:prstGeom>
            <a:noFill/>
          </p:spPr>
        </p:pic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739" y="3091"/>
              <a:ext cx="315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 dirty="0">
                  <a:solidFill>
                    <a:schemeClr val="bg2"/>
                  </a:solidFill>
                </a:rPr>
                <a:t>K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239" y="3657"/>
              <a:ext cx="393" cy="51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4800" b="1" dirty="0">
                  <a:solidFill>
                    <a:srgbClr val="FFFF00"/>
                  </a:solidFill>
                </a:rPr>
                <a:t>A</a:t>
              </a:r>
              <a:endParaRPr lang="es-ES_tradnl" sz="3600" b="1" dirty="0">
                <a:solidFill>
                  <a:srgbClr val="0099FF"/>
                </a:solidFill>
              </a:endParaRP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704" y="3609"/>
              <a:ext cx="372" cy="51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4800" b="1" dirty="0">
                  <a:solidFill>
                    <a:srgbClr val="FF00FF"/>
                  </a:solidFill>
                </a:rPr>
                <a:t>B</a:t>
              </a:r>
              <a:endParaRPr lang="es-ES_tradnl" sz="4800" b="1" dirty="0">
                <a:solidFill>
                  <a:srgbClr val="006600"/>
                </a:solidFill>
              </a:endParaRPr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528" y="1152"/>
              <a:ext cx="1728" cy="2496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100000">
                  <a:srgbClr val="FFFF00"/>
                </a:gs>
              </a:gsLst>
              <a:lin ang="2700000" scaled="1"/>
            </a:gradFill>
            <a:ln w="1270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pic>
          <p:nvPicPr>
            <p:cNvPr id="10" name="Picture 10" descr="LLAV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6" y="2868"/>
              <a:ext cx="1122" cy="348"/>
            </a:xfrm>
            <a:prstGeom prst="rect">
              <a:avLst/>
            </a:prstGeom>
            <a:noFill/>
          </p:spPr>
        </p:pic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238" y="2954"/>
              <a:ext cx="11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s-E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269" y="3091"/>
              <a:ext cx="315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>
                  <a:solidFill>
                    <a:schemeClr val="bg2"/>
                  </a:solidFill>
                </a:rPr>
                <a:t>K</a:t>
              </a:r>
              <a:endParaRPr lang="es-ES_tradnl" sz="3200" b="1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1248" y="2323"/>
              <a:ext cx="329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/>
                <a:t>m</a:t>
              </a:r>
            </a:p>
          </p:txBody>
        </p:sp>
        <p:pic>
          <p:nvPicPr>
            <p:cNvPr id="14" name="Picture 14" descr="ARCHIVO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26" y="1490"/>
              <a:ext cx="670" cy="892"/>
            </a:xfrm>
            <a:prstGeom prst="rect">
              <a:avLst/>
            </a:prstGeom>
            <a:noFill/>
          </p:spPr>
        </p:pic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2256" y="2034"/>
              <a:ext cx="1824" cy="750"/>
            </a:xfrm>
            <a:prstGeom prst="rightArrow">
              <a:avLst>
                <a:gd name="adj1" fmla="val 50000"/>
                <a:gd name="adj2" fmla="val 60800"/>
              </a:avLst>
            </a:prstGeom>
            <a:gradFill rotWithShape="0">
              <a:gsLst>
                <a:gs pos="0">
                  <a:srgbClr val="66CCFF"/>
                </a:gs>
                <a:gs pos="100000">
                  <a:srgbClr val="0066FF"/>
                </a:gs>
              </a:gsLst>
              <a:lin ang="0" scaled="1"/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16" name="Picture 16" descr="Sobre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21" y="1256"/>
              <a:ext cx="768" cy="586"/>
            </a:xfrm>
            <a:prstGeom prst="rect">
              <a:avLst/>
            </a:prstGeom>
            <a:noFill/>
          </p:spPr>
        </p:pic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2412" y="1854"/>
              <a:ext cx="1190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dirty="0"/>
                <a:t>c = E</a:t>
              </a:r>
              <a:r>
                <a:rPr lang="es-ES_tradnl" sz="3200" baseline="-25000" dirty="0"/>
                <a:t>K </a:t>
              </a:r>
              <a:r>
                <a:rPr lang="es-ES_tradnl" sz="3200" dirty="0"/>
                <a:t>(m)</a:t>
              </a:r>
            </a:p>
          </p:txBody>
        </p:sp>
        <p:pic>
          <p:nvPicPr>
            <p:cNvPr id="18" name="Picture 18" descr="ARCHIVO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126" y="1680"/>
              <a:ext cx="490" cy="652"/>
            </a:xfrm>
            <a:prstGeom prst="rect">
              <a:avLst/>
            </a:prstGeom>
            <a:noFill/>
          </p:spPr>
        </p:pic>
        <p:pic>
          <p:nvPicPr>
            <p:cNvPr id="19" name="Picture 19" descr="Sobre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71" y="1920"/>
              <a:ext cx="489" cy="373"/>
            </a:xfrm>
            <a:prstGeom prst="rect">
              <a:avLst/>
            </a:prstGeom>
            <a:noFill/>
          </p:spPr>
        </p:pic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5169" y="1440"/>
              <a:ext cx="303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800" b="1">
                  <a:solidFill>
                    <a:schemeClr val="bg2"/>
                  </a:solidFill>
                </a:rPr>
                <a:t>m</a:t>
              </a:r>
              <a:endParaRPr lang="es-ES_tradnl" b="1">
                <a:solidFill>
                  <a:schemeClr val="bg2"/>
                </a:solidFill>
              </a:endParaRP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4201" y="1632"/>
              <a:ext cx="215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800" b="1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4359" y="2256"/>
              <a:ext cx="1017" cy="4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200" b="1" dirty="0"/>
                <a:t>D</a:t>
              </a:r>
              <a:r>
                <a:rPr lang="es-ES_tradnl" sz="2200" b="1" baseline="-25000" dirty="0"/>
                <a:t>K</a:t>
              </a:r>
              <a:r>
                <a:rPr lang="es-ES_tradnl" sz="2200" b="1" dirty="0"/>
                <a:t> </a:t>
              </a:r>
              <a:r>
                <a:rPr lang="es-ES_tradnl" sz="2200" b="1" baseline="-25000" dirty="0"/>
                <a:t> </a:t>
              </a:r>
              <a:r>
                <a:rPr lang="es-ES_tradnl" sz="2200" b="1" dirty="0"/>
                <a:t>(c) =</a:t>
              </a:r>
            </a:p>
            <a:p>
              <a:pPr algn="ctr"/>
              <a:r>
                <a:rPr lang="es-ES_tradnl" sz="2200" b="1" dirty="0"/>
                <a:t>D</a:t>
              </a:r>
              <a:r>
                <a:rPr lang="es-ES_tradnl" sz="2200" b="1" baseline="-25000" dirty="0"/>
                <a:t>K</a:t>
              </a:r>
              <a:r>
                <a:rPr lang="es-ES_tradnl" sz="2200" b="1" dirty="0"/>
                <a:t> (E</a:t>
              </a:r>
              <a:r>
                <a:rPr lang="es-ES_tradnl" sz="2200" b="1" baseline="-25000" dirty="0"/>
                <a:t>K</a:t>
              </a:r>
              <a:r>
                <a:rPr lang="es-ES_tradnl" sz="2200" b="1" dirty="0"/>
                <a:t> (m))</a:t>
              </a:r>
              <a:endParaRPr lang="es-ES_tradnl" sz="3200" b="1" dirty="0">
                <a:solidFill>
                  <a:schemeClr val="bg2"/>
                </a:solidFill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4560" y="1968"/>
              <a:ext cx="576" cy="24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24" name="23 CuadroTexto"/>
          <p:cNvSpPr txBox="1"/>
          <p:nvPr/>
        </p:nvSpPr>
        <p:spPr>
          <a:xfrm>
            <a:off x="6897216" y="5157192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25864"/>
                </a:solidFill>
                <a:latin typeface="+mn-lt"/>
              </a:rPr>
              <a:t>Confidentiality</a:t>
            </a:r>
          </a:p>
          <a:p>
            <a:pPr algn="ctr"/>
            <a:r>
              <a:rPr lang="en-US" dirty="0" smtClean="0">
                <a:solidFill>
                  <a:srgbClr val="125864"/>
                </a:solidFill>
                <a:latin typeface="+mn-lt"/>
              </a:rPr>
              <a:t>Integrity</a:t>
            </a:r>
            <a:endParaRPr lang="en-US" dirty="0">
              <a:solidFill>
                <a:srgbClr val="125864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Secret/Symmetric Key </a:t>
            </a:r>
            <a:r>
              <a:rPr lang="en-US" dirty="0" smtClean="0"/>
              <a:t>Algorithms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809596" y="1785926"/>
          <a:ext cx="8208915" cy="4223724"/>
        </p:xfrm>
        <a:graphic>
          <a:graphicData uri="http://schemas.openxmlformats.org/drawingml/2006/table">
            <a:tbl>
              <a:tblPr/>
              <a:tblGrid>
                <a:gridCol w="1641783"/>
                <a:gridCol w="1641783"/>
                <a:gridCol w="1641783"/>
                <a:gridCol w="1641783"/>
                <a:gridCol w="1641783"/>
              </a:tblGrid>
              <a:tr h="928104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endParaRPr lang="es-ES" sz="18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450215" algn="l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600" b="1" dirty="0" err="1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Algorithm</a:t>
                      </a:r>
                      <a:endParaRPr lang="es-ES" sz="1800" b="1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Time</a:t>
                      </a: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(ms</a:t>
                      </a: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CPU</a:t>
                      </a: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Cycles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Power</a:t>
                      </a:r>
                      <a:endParaRPr lang="es-ES" sz="1800" b="1" baseline="0" dirty="0" smtClean="0">
                        <a:solidFill>
                          <a:srgbClr val="FFFF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s-ES" sz="18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Arial"/>
                        </a:rPr>
                        <a:t>μ</a:t>
                      </a:r>
                      <a:r>
                        <a:rPr lang="es-ES" sz="18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ROM</a:t>
                      </a:r>
                      <a:r>
                        <a:rPr lang="es-ES" sz="1800" b="1" baseline="0" dirty="0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800" b="1" dirty="0" err="1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Memory</a:t>
                      </a:r>
                      <a:r>
                        <a:rPr lang="es-ES" sz="1800" b="1" baseline="0" dirty="0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(Kb)</a:t>
                      </a:r>
                      <a:endParaRPr lang="es-ES" sz="1800" b="1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 err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SkipJack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2,16 (3)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latin typeface="Arial"/>
                          <a:ea typeface="Times New Roman"/>
                          <a:cs typeface="Times New Roman"/>
                        </a:rPr>
                        <a:t>15.925,2 (3)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51,4 (3)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smtClean="0">
                          <a:latin typeface="Arial"/>
                          <a:ea typeface="Times New Roman"/>
                          <a:cs typeface="Times New Roman"/>
                        </a:rPr>
                        <a:t>19 (4)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RC5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1,50 (2)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11.059,2 (1)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36,00 (1)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 smtClean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 (3)</a:t>
                      </a:r>
                      <a:endParaRPr lang="es-ES" sz="1200" b="1" dirty="0">
                        <a:solidFill>
                          <a:srgbClr val="879B2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RC6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10,78 (5)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79.478,7 (5)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258,72 (5)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 smtClean="0">
                          <a:latin typeface="Arial"/>
                          <a:ea typeface="Times New Roman"/>
                          <a:cs typeface="Times New Roman"/>
                        </a:rPr>
                        <a:t>16 (3)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TEA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latin typeface="Arial"/>
                          <a:ea typeface="Times New Roman"/>
                          <a:cs typeface="Times New Roman"/>
                        </a:rPr>
                        <a:t>2,56 (4)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18.874,4 (4)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61,44 (4)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 smtClean="0">
                          <a:latin typeface="Arial"/>
                          <a:ea typeface="Times New Roman"/>
                          <a:cs typeface="Times New Roman"/>
                        </a:rPr>
                        <a:t>15,5 (1)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XTEA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1,45 (1)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12.450,2 (2)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40,7 (2)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 smtClean="0">
                          <a:solidFill>
                            <a:srgbClr val="879B2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15,5 (1)</a:t>
                      </a:r>
                      <a:endParaRPr lang="es-ES" sz="1200" b="1" dirty="0">
                        <a:solidFill>
                          <a:srgbClr val="879B2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28104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</a:t>
                      </a:r>
                      <a:endParaRPr lang="es-E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586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latin typeface="Arial"/>
                          <a:ea typeface="Times New Roman"/>
                          <a:cs typeface="Times New Roman"/>
                        </a:rPr>
                        <a:t>608,00 (6)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latin typeface="Arial"/>
                          <a:ea typeface="Times New Roman"/>
                          <a:cs typeface="Times New Roman"/>
                        </a:rPr>
                        <a:t>4.482.662,4 (6)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>
                          <a:latin typeface="Arial"/>
                          <a:ea typeface="Times New Roman"/>
                          <a:cs typeface="Times New Roman"/>
                        </a:rPr>
                        <a:t>14.592,00 (6)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s-ES" sz="1200" dirty="0" smtClean="0">
                          <a:latin typeface="Arial"/>
                          <a:ea typeface="Times New Roman"/>
                          <a:cs typeface="Times New Roman"/>
                        </a:rPr>
                        <a:t>31 (6)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5E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Public/Asymmetric </a:t>
            </a:r>
            <a:r>
              <a:rPr lang="en-US" dirty="0"/>
              <a:t>Key Cryptography</a:t>
            </a:r>
            <a:endParaRPr lang="es-ES" dirty="0"/>
          </a:p>
        </p:txBody>
      </p:sp>
      <p:grpSp>
        <p:nvGrpSpPr>
          <p:cNvPr id="3" name="2 Grupo"/>
          <p:cNvGrpSpPr/>
          <p:nvPr/>
        </p:nvGrpSpPr>
        <p:grpSpPr>
          <a:xfrm>
            <a:off x="416496" y="1412776"/>
            <a:ext cx="7128792" cy="4551784"/>
            <a:chOff x="457200" y="1219200"/>
            <a:chExt cx="8229600" cy="5105400"/>
          </a:xfrm>
        </p:grpSpPr>
        <p:sp>
          <p:nvSpPr>
            <p:cNvPr id="4" name="Oval 2"/>
            <p:cNvSpPr>
              <a:spLocks noChangeArrowheads="1"/>
            </p:cNvSpPr>
            <p:nvPr/>
          </p:nvSpPr>
          <p:spPr bwMode="auto">
            <a:xfrm>
              <a:off x="457200" y="1295400"/>
              <a:ext cx="2743200" cy="3962400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100000">
                  <a:srgbClr val="FFFF00"/>
                </a:gs>
              </a:gsLst>
              <a:lin ang="2700000" scaled="1"/>
            </a:gradFill>
            <a:ln w="1270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5943600" y="1219200"/>
              <a:ext cx="2743200" cy="3962400"/>
            </a:xfrm>
            <a:prstGeom prst="ellipse">
              <a:avLst/>
            </a:prstGeom>
            <a:gradFill rotWithShape="0">
              <a:gsLst>
                <a:gs pos="0">
                  <a:srgbClr val="FFCCFF"/>
                </a:gs>
                <a:gs pos="100000">
                  <a:srgbClr val="FF00FF"/>
                </a:gs>
              </a:gsLst>
              <a:lin ang="2700000" scaled="1"/>
            </a:gradFill>
            <a:ln w="12700">
              <a:solidFill>
                <a:srgbClr val="FF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pic>
          <p:nvPicPr>
            <p:cNvPr id="6" name="Picture 5" descr="LLAV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77000" y="3943350"/>
              <a:ext cx="1781175" cy="552450"/>
            </a:xfrm>
            <a:prstGeom prst="rect">
              <a:avLst/>
            </a:prstGeom>
            <a:noFill/>
          </p:spPr>
        </p:pic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6940550" y="4297363"/>
              <a:ext cx="903288" cy="579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>
                  <a:solidFill>
                    <a:schemeClr val="bg2"/>
                  </a:solidFill>
                </a:rPr>
                <a:t>KS</a:t>
              </a:r>
              <a:r>
                <a:rPr lang="es-ES_tradnl" sz="3200" b="1" baseline="-25000">
                  <a:solidFill>
                    <a:schemeClr val="bg2"/>
                  </a:solidFill>
                </a:rPr>
                <a:t>B</a:t>
              </a:r>
              <a:endParaRPr lang="es-ES_tradnl" sz="3200" b="1">
                <a:solidFill>
                  <a:schemeClr val="bg2"/>
                </a:solidFill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585913" y="5195888"/>
              <a:ext cx="623887" cy="8239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4800" b="1">
                  <a:solidFill>
                    <a:srgbClr val="FFFF00"/>
                  </a:solidFill>
                </a:rPr>
                <a:t>A</a:t>
              </a:r>
              <a:endParaRPr lang="es-ES_tradnl" sz="3600" b="1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7086600" y="5119688"/>
              <a:ext cx="590550" cy="8239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4800" b="1" dirty="0">
                  <a:solidFill>
                    <a:srgbClr val="FF00FF"/>
                  </a:solidFill>
                </a:rPr>
                <a:t>B</a:t>
              </a:r>
              <a:endParaRPr lang="es-ES_tradnl" sz="4800" b="1" dirty="0"/>
            </a:p>
          </p:txBody>
        </p:sp>
        <p:pic>
          <p:nvPicPr>
            <p:cNvPr id="10" name="Picture 9" descr="LLAV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25" y="3943350"/>
              <a:ext cx="1781175" cy="552450"/>
            </a:xfrm>
            <a:prstGeom prst="rect">
              <a:avLst/>
            </a:prstGeom>
            <a:noFill/>
          </p:spPr>
        </p:pic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1584325" y="4079875"/>
              <a:ext cx="1841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s-E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1425575" y="4297363"/>
              <a:ext cx="917575" cy="579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>
                  <a:solidFill>
                    <a:schemeClr val="bg2"/>
                  </a:solidFill>
                </a:rPr>
                <a:t>KS</a:t>
              </a:r>
              <a:r>
                <a:rPr lang="es-ES_tradnl" sz="3200" b="1" baseline="-25000">
                  <a:solidFill>
                    <a:schemeClr val="bg2"/>
                  </a:solidFill>
                </a:rPr>
                <a:t>A</a:t>
              </a:r>
              <a:endParaRPr lang="es-ES_tradnl" sz="3200" b="1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600200" y="3078163"/>
              <a:ext cx="522288" cy="579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b="1"/>
                <a:t>m</a:t>
              </a:r>
            </a:p>
          </p:txBody>
        </p:sp>
        <p:pic>
          <p:nvPicPr>
            <p:cNvPr id="14" name="Picture 13" descr="ARCHIVO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74775" y="1784350"/>
              <a:ext cx="1063625" cy="1416050"/>
            </a:xfrm>
            <a:prstGeom prst="rect">
              <a:avLst/>
            </a:prstGeom>
            <a:noFill/>
          </p:spPr>
        </p:pic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962400" y="5181600"/>
              <a:ext cx="1143000" cy="1143000"/>
            </a:xfrm>
            <a:prstGeom prst="rect">
              <a:avLst/>
            </a:prstGeom>
            <a:gradFill rotWithShape="0">
              <a:gsLst>
                <a:gs pos="0">
                  <a:srgbClr val="33CCCC"/>
                </a:gs>
                <a:gs pos="100000">
                  <a:srgbClr val="33CC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s-ES_tradnl">
                  <a:solidFill>
                    <a:srgbClr val="FFFFCC"/>
                  </a:solidFill>
                </a:rPr>
                <a:t>KP</a:t>
              </a:r>
              <a:r>
                <a:rPr lang="es-ES_tradnl" baseline="-25000">
                  <a:solidFill>
                    <a:srgbClr val="FFFFCC"/>
                  </a:solidFill>
                </a:rPr>
                <a:t>A</a:t>
              </a:r>
              <a:endParaRPr lang="es-ES_tradnl">
                <a:solidFill>
                  <a:srgbClr val="FFFFCC"/>
                </a:solidFill>
              </a:endParaRPr>
            </a:p>
            <a:p>
              <a:pPr algn="ctr"/>
              <a:r>
                <a:rPr lang="es-ES_tradnl">
                  <a:solidFill>
                    <a:srgbClr val="FFFFCC"/>
                  </a:solidFill>
                </a:rPr>
                <a:t>KP</a:t>
              </a:r>
              <a:r>
                <a:rPr lang="es-ES_tradnl" baseline="-25000">
                  <a:solidFill>
                    <a:srgbClr val="FFFFCC"/>
                  </a:solidFill>
                </a:rPr>
                <a:t>B</a:t>
              </a:r>
              <a:endParaRPr lang="es-ES_tradnl">
                <a:solidFill>
                  <a:srgbClr val="FFFFCC"/>
                </a:solidFill>
              </a:endParaRPr>
            </a:p>
            <a:p>
              <a:pPr algn="ctr"/>
              <a:r>
                <a:rPr lang="es-ES_tradnl">
                  <a:solidFill>
                    <a:srgbClr val="FFFFCC"/>
                  </a:solidFill>
                </a:rPr>
                <a:t>….</a:t>
              </a:r>
              <a:endParaRPr lang="es-ES_tradnl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743200" y="4343400"/>
              <a:ext cx="1752600" cy="76200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prstDash val="lgDash"/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3200400" y="2682875"/>
              <a:ext cx="2895600" cy="1190625"/>
            </a:xfrm>
            <a:prstGeom prst="rightArrow">
              <a:avLst>
                <a:gd name="adj1" fmla="val 50000"/>
                <a:gd name="adj2" fmla="val 60800"/>
              </a:avLst>
            </a:prstGeom>
            <a:gradFill rotWithShape="0">
              <a:gsLst>
                <a:gs pos="0">
                  <a:srgbClr val="66CCFF"/>
                </a:gs>
                <a:gs pos="100000">
                  <a:srgbClr val="0066FF"/>
                </a:gs>
              </a:gsLst>
              <a:lin ang="0" scaled="1"/>
            </a:gradFill>
            <a:ln w="12700">
              <a:solidFill>
                <a:srgbClr val="006666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18" name="Picture 17" descr="Sobre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779838" y="1447800"/>
              <a:ext cx="1219200" cy="930275"/>
            </a:xfrm>
            <a:prstGeom prst="rect">
              <a:avLst/>
            </a:prstGeom>
            <a:noFill/>
          </p:spPr>
        </p:pic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3352800" y="2397125"/>
              <a:ext cx="2079625" cy="579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3200" dirty="0"/>
                <a:t>c = KP</a:t>
              </a:r>
              <a:r>
                <a:rPr lang="es-ES_tradnl" sz="3200" baseline="-25000" dirty="0"/>
                <a:t>B</a:t>
              </a:r>
              <a:r>
                <a:rPr lang="es-ES_tradnl" sz="3200" dirty="0"/>
                <a:t>(m)</a:t>
              </a:r>
              <a:endParaRPr lang="es-ES_tradnl" sz="3200" dirty="0">
                <a:solidFill>
                  <a:schemeClr val="folHlink"/>
                </a:solidFill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4495800" y="2819400"/>
              <a:ext cx="0" cy="2286000"/>
            </a:xfrm>
            <a:prstGeom prst="line">
              <a:avLst/>
            </a:prstGeom>
            <a:noFill/>
            <a:ln w="12700">
              <a:solidFill>
                <a:srgbClr val="000099"/>
              </a:solidFill>
              <a:prstDash val="lgDash"/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21" name="Picture 20" descr="ARCHIVO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70813" y="2133600"/>
              <a:ext cx="777875" cy="1035050"/>
            </a:xfrm>
            <a:prstGeom prst="rect">
              <a:avLst/>
            </a:prstGeom>
            <a:noFill/>
          </p:spPr>
        </p:pic>
        <p:pic>
          <p:nvPicPr>
            <p:cNvPr id="22" name="Picture 21" descr="Sobre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096000" y="2514600"/>
              <a:ext cx="776288" cy="592138"/>
            </a:xfrm>
            <a:prstGeom prst="rect">
              <a:avLst/>
            </a:prstGeom>
            <a:noFill/>
          </p:spPr>
        </p:pic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7839075" y="1752600"/>
              <a:ext cx="481013" cy="5191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800" b="1"/>
                <a:t>m</a:t>
              </a:r>
              <a:endParaRPr lang="es-ES_tradnl" b="1">
                <a:solidFill>
                  <a:schemeClr val="bg2"/>
                </a:solidFill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6302375" y="2057400"/>
              <a:ext cx="341313" cy="5191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800" b="1"/>
                <a:t>c</a:t>
              </a:r>
              <a:endParaRPr lang="es-ES_tradnl" sz="2800" b="1">
                <a:solidFill>
                  <a:schemeClr val="bg2"/>
                </a:solidFill>
              </a:endParaRP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6362700" y="3048000"/>
              <a:ext cx="1995488" cy="7620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ES_tradnl" sz="2200" b="1" dirty="0"/>
                <a:t>KS</a:t>
              </a:r>
              <a:r>
                <a:rPr lang="es-ES_tradnl" sz="2200" b="1" baseline="-25000" dirty="0"/>
                <a:t>B</a:t>
              </a:r>
              <a:r>
                <a:rPr lang="es-ES_tradnl" sz="2200" b="1" dirty="0"/>
                <a:t> </a:t>
              </a:r>
              <a:r>
                <a:rPr lang="es-ES_tradnl" sz="2200" b="1" baseline="-25000" dirty="0"/>
                <a:t> </a:t>
              </a:r>
              <a:r>
                <a:rPr lang="es-ES_tradnl" sz="2200" b="1" dirty="0"/>
                <a:t>(c) =</a:t>
              </a:r>
            </a:p>
            <a:p>
              <a:pPr algn="ctr"/>
              <a:r>
                <a:rPr lang="es-ES_tradnl" sz="2200" b="1" dirty="0"/>
                <a:t>KS</a:t>
              </a:r>
              <a:r>
                <a:rPr lang="es-ES_tradnl" sz="2200" b="1" baseline="-25000" dirty="0"/>
                <a:t>B</a:t>
              </a:r>
              <a:r>
                <a:rPr lang="es-ES_tradnl" sz="2200" b="1" dirty="0"/>
                <a:t> (KP</a:t>
              </a:r>
              <a:r>
                <a:rPr lang="es-ES_tradnl" sz="2200" b="1" baseline="-25000" dirty="0"/>
                <a:t>B </a:t>
              </a:r>
              <a:r>
                <a:rPr lang="es-ES_tradnl" sz="2200" b="1" dirty="0"/>
                <a:t> (m))</a:t>
              </a:r>
              <a:endParaRPr lang="es-ES_tradnl" sz="3200" b="1" dirty="0">
                <a:solidFill>
                  <a:srgbClr val="003300"/>
                </a:solidFill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6872288" y="2590800"/>
              <a:ext cx="914400" cy="38100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hlink"/>
                </a:gs>
              </a:gsLst>
              <a:lin ang="0" scaled="1"/>
            </a:gra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27" name="26 CuadroTexto"/>
          <p:cNvSpPr txBox="1"/>
          <p:nvPr/>
        </p:nvSpPr>
        <p:spPr>
          <a:xfrm>
            <a:off x="7113240" y="5013176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25864"/>
                </a:solidFill>
                <a:latin typeface="+mn-lt"/>
              </a:rPr>
              <a:t>Confidentiality</a:t>
            </a:r>
          </a:p>
          <a:p>
            <a:pPr algn="ctr"/>
            <a:r>
              <a:rPr lang="en-US" dirty="0" smtClean="0">
                <a:solidFill>
                  <a:srgbClr val="125864"/>
                </a:solidFill>
                <a:latin typeface="+mn-lt"/>
              </a:rPr>
              <a:t>Authentication</a:t>
            </a:r>
          </a:p>
          <a:p>
            <a:pPr algn="ctr"/>
            <a:r>
              <a:rPr lang="en-US" dirty="0" smtClean="0">
                <a:solidFill>
                  <a:srgbClr val="125864"/>
                </a:solidFill>
                <a:latin typeface="+mn-lt"/>
              </a:rPr>
              <a:t>Key agreement</a:t>
            </a:r>
            <a:endParaRPr lang="en-US" dirty="0">
              <a:solidFill>
                <a:srgbClr val="125864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Public/Asymmetric Key Algorithm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b="1" smtClean="0">
              <a:solidFill>
                <a:srgbClr val="798B1D"/>
              </a:solidFill>
            </a:endParaRPr>
          </a:p>
          <a:p>
            <a:pPr>
              <a:buNone/>
            </a:pPr>
            <a:r>
              <a:rPr sz="3200" b="1" smtClean="0">
                <a:solidFill>
                  <a:srgbClr val="336600"/>
                </a:solidFill>
              </a:rPr>
              <a:t>Elliptic Curve Cryptography (ECC)</a:t>
            </a:r>
          </a:p>
          <a:p>
            <a:pPr>
              <a:buNone/>
            </a:pPr>
            <a:endParaRPr b="1" smtClean="0">
              <a:solidFill>
                <a:srgbClr val="798B1D"/>
              </a:solidFill>
            </a:endParaRPr>
          </a:p>
          <a:p>
            <a:r>
              <a:rPr b="1" smtClean="0"/>
              <a:t>TinyECC</a:t>
            </a:r>
          </a:p>
          <a:p>
            <a:pPr lvl="1"/>
            <a:r>
              <a:rPr smtClean="0"/>
              <a:t>ECC-based signature generation and verification (</a:t>
            </a:r>
            <a:r>
              <a:rPr smtClean="0">
                <a:solidFill>
                  <a:srgbClr val="336600"/>
                </a:solidFill>
              </a:rPr>
              <a:t>ECDSA</a:t>
            </a:r>
            <a:r>
              <a:rPr smtClean="0"/>
              <a:t>).</a:t>
            </a:r>
          </a:p>
          <a:p>
            <a:pPr lvl="1"/>
            <a:r>
              <a:rPr smtClean="0"/>
              <a:t>Encryption and decryption (</a:t>
            </a:r>
            <a:r>
              <a:rPr smtClean="0">
                <a:solidFill>
                  <a:srgbClr val="336600"/>
                </a:solidFill>
              </a:rPr>
              <a:t>ECIES</a:t>
            </a:r>
            <a:r>
              <a:rPr smtClean="0"/>
              <a:t>).</a:t>
            </a:r>
          </a:p>
          <a:p>
            <a:pPr lvl="1"/>
            <a:r>
              <a:rPr smtClean="0"/>
              <a:t>Key Agreement (</a:t>
            </a:r>
            <a:r>
              <a:rPr smtClean="0">
                <a:solidFill>
                  <a:srgbClr val="336600"/>
                </a:solidFill>
              </a:rPr>
              <a:t>ECDH</a:t>
            </a:r>
            <a:r>
              <a:rPr smtClean="0"/>
              <a:t>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Hash Functions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 dirty="0" smtClean="0"/>
              <a:t>One-way functions: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If </a:t>
            </a:r>
            <a:r>
              <a:rPr lang="en-US" sz="2800" dirty="0"/>
              <a:t>we have </a:t>
            </a:r>
            <a:r>
              <a:rPr lang="en-US" sz="2800" i="1" dirty="0"/>
              <a:t>m </a:t>
            </a:r>
            <a:r>
              <a:rPr lang="en-US" sz="2800" dirty="0"/>
              <a:t>(any size</a:t>
            </a:r>
            <a:r>
              <a:rPr lang="en-US" sz="2800" dirty="0" smtClean="0"/>
              <a:t>) </a:t>
            </a:r>
            <a:r>
              <a:rPr lang="en-US" sz="2800" dirty="0"/>
              <a:t>	and </a:t>
            </a:r>
            <a:r>
              <a:rPr lang="en-US" sz="2800" i="1" dirty="0"/>
              <a:t>H</a:t>
            </a:r>
            <a:r>
              <a:rPr lang="en-US" sz="2800" dirty="0"/>
              <a:t> </a:t>
            </a:r>
            <a:r>
              <a:rPr lang="en-US" sz="2800" dirty="0" smtClean="0"/>
              <a:t>hash </a:t>
            </a:r>
            <a:r>
              <a:rPr lang="en-US" sz="2800" dirty="0"/>
              <a:t>function (</a:t>
            </a:r>
            <a:r>
              <a:rPr lang="en-US" sz="2800" dirty="0">
                <a:solidFill>
                  <a:srgbClr val="798B1D"/>
                </a:solidFill>
              </a:rPr>
              <a:t>digital fingerprint</a:t>
            </a:r>
            <a:r>
              <a:rPr lang="en-US" sz="2800" dirty="0" smtClean="0"/>
              <a:t>): </a:t>
            </a:r>
          </a:p>
          <a:p>
            <a:pPr lvl="2">
              <a:lnSpc>
                <a:spcPct val="90000"/>
              </a:lnSpc>
            </a:pPr>
            <a:r>
              <a:rPr lang="en-US" sz="2800" i="1" dirty="0" smtClean="0"/>
              <a:t>h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i="1" dirty="0"/>
              <a:t>H</a:t>
            </a:r>
            <a:r>
              <a:rPr lang="en-US" sz="2800" dirty="0"/>
              <a:t>(</a:t>
            </a:r>
            <a:r>
              <a:rPr lang="en-US" sz="2800" i="1" dirty="0"/>
              <a:t>m</a:t>
            </a:r>
            <a:r>
              <a:rPr lang="en-US" sz="2800" dirty="0"/>
              <a:t>) with fix </a:t>
            </a:r>
            <a:r>
              <a:rPr lang="en-US" sz="2800" dirty="0" smtClean="0"/>
              <a:t>size.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It </a:t>
            </a:r>
            <a:r>
              <a:rPr lang="en-US" sz="2800" dirty="0"/>
              <a:t>is almost impossible calculate  </a:t>
            </a:r>
            <a:r>
              <a:rPr lang="en-US" sz="2800" i="1" dirty="0"/>
              <a:t>m</a:t>
            </a:r>
            <a:r>
              <a:rPr lang="en-US" sz="2800" dirty="0"/>
              <a:t> from </a:t>
            </a:r>
            <a:r>
              <a:rPr lang="en-US" sz="2800" i="1" dirty="0"/>
              <a:t>H</a:t>
            </a:r>
            <a:r>
              <a:rPr lang="en-US" sz="2800" baseline="30000" dirty="0"/>
              <a:t>-1</a:t>
            </a:r>
            <a:r>
              <a:rPr lang="en-US" sz="2800" dirty="0"/>
              <a:t>(</a:t>
            </a:r>
            <a:r>
              <a:rPr lang="en-US" sz="2800" i="1" dirty="0"/>
              <a:t>h</a:t>
            </a:r>
            <a:r>
              <a:rPr lang="en-US" sz="2800" dirty="0"/>
              <a:t>)</a:t>
            </a:r>
          </a:p>
          <a:p>
            <a:pPr algn="just">
              <a:lnSpc>
                <a:spcPct val="90000"/>
              </a:lnSpc>
            </a:pPr>
            <a:endParaRPr lang="en-US" sz="2800" dirty="0"/>
          </a:p>
          <a:p>
            <a:pPr algn="just">
              <a:lnSpc>
                <a:spcPct val="90000"/>
              </a:lnSpc>
            </a:pPr>
            <a:r>
              <a:rPr lang="en-US" sz="2800" dirty="0"/>
              <a:t>Can be used to </a:t>
            </a:r>
            <a:r>
              <a:rPr lang="en-US" sz="2800" dirty="0" smtClean="0"/>
              <a:t>build:</a:t>
            </a:r>
          </a:p>
          <a:p>
            <a:pPr lvl="1" algn="just">
              <a:lnSpc>
                <a:spcPct val="90000"/>
              </a:lnSpc>
            </a:pPr>
            <a:r>
              <a:rPr lang="en-US" sz="2800" dirty="0" smtClean="0"/>
              <a:t> Message </a:t>
            </a:r>
            <a:r>
              <a:rPr lang="en-US" sz="2800" dirty="0"/>
              <a:t>Integrity Code (</a:t>
            </a:r>
            <a:r>
              <a:rPr lang="en-US" sz="2800" dirty="0" smtClean="0"/>
              <a:t>MIC).</a:t>
            </a:r>
          </a:p>
          <a:p>
            <a:pPr lvl="1" algn="just">
              <a:lnSpc>
                <a:spcPct val="90000"/>
              </a:lnSpc>
            </a:pPr>
            <a:r>
              <a:rPr lang="en-US" sz="2800" dirty="0" smtClean="0"/>
              <a:t> Message </a:t>
            </a:r>
            <a:r>
              <a:rPr lang="en-US" sz="2800" dirty="0"/>
              <a:t>Authentication Code (</a:t>
            </a:r>
            <a:r>
              <a:rPr lang="en-US" sz="2800" dirty="0" smtClean="0"/>
              <a:t>MAC).</a:t>
            </a:r>
          </a:p>
          <a:p>
            <a:pPr lvl="2" algn="just">
              <a:lnSpc>
                <a:spcPct val="90000"/>
              </a:lnSpc>
            </a:pPr>
            <a:r>
              <a:rPr lang="en-US" sz="2800" dirty="0" smtClean="0"/>
              <a:t>Authentication.</a:t>
            </a:r>
          </a:p>
          <a:p>
            <a:pPr lvl="2" algn="just">
              <a:lnSpc>
                <a:spcPct val="90000"/>
              </a:lnSpc>
            </a:pPr>
            <a:r>
              <a:rPr lang="en-US" sz="2800" dirty="0" smtClean="0"/>
              <a:t>Integrity.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974428"/>
          </a:xfrm>
        </p:spPr>
        <p:txBody>
          <a:bodyPr/>
          <a:lstStyle/>
          <a:p>
            <a:r>
              <a:rPr lang="es-ES" dirty="0" err="1" smtClean="0"/>
              <a:t>Intrusion</a:t>
            </a:r>
            <a:r>
              <a:rPr lang="es-ES" dirty="0" smtClean="0"/>
              <a:t> DETECTION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 5: </a:t>
            </a:r>
            <a:r>
              <a:rPr lang="es-ES" dirty="0" err="1" smtClean="0"/>
              <a:t>Ubiquitous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ystems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ecurity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Intrusion Detection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Anomaly </a:t>
            </a:r>
            <a:r>
              <a:rPr lang="en-US" sz="3200" b="1" dirty="0" smtClean="0"/>
              <a:t>detection:</a:t>
            </a:r>
          </a:p>
          <a:p>
            <a:pPr lvl="1"/>
            <a:r>
              <a:rPr lang="en-US" sz="2800" dirty="0" smtClean="0"/>
              <a:t>Analyze the network or system and infer what is “normal” from the analysis.</a:t>
            </a:r>
          </a:p>
          <a:p>
            <a:pPr lvl="1"/>
            <a:r>
              <a:rPr lang="en-US" sz="2800" dirty="0" smtClean="0"/>
              <a:t>Application of statistical or heuristic measures.</a:t>
            </a:r>
          </a:p>
          <a:p>
            <a:pPr lvl="1"/>
            <a:r>
              <a:rPr lang="en-US" sz="2800" dirty="0" smtClean="0"/>
              <a:t>If an event isn’t “normal”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generate an alert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b="1" dirty="0"/>
              <a:t>Misuse </a:t>
            </a:r>
            <a:r>
              <a:rPr lang="en-US" sz="3200" b="1" dirty="0" smtClean="0"/>
              <a:t>detection:</a:t>
            </a:r>
          </a:p>
          <a:p>
            <a:pPr lvl="1"/>
            <a:r>
              <a:rPr lang="en-US" sz="2800" dirty="0" smtClean="0"/>
              <a:t>Know what an “attack” is.</a:t>
            </a:r>
          </a:p>
          <a:p>
            <a:pPr lvl="1"/>
            <a:r>
              <a:rPr lang="en-US" sz="2800" dirty="0" smtClean="0"/>
              <a:t>Detection of “attacks”.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Components for WSN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Neighbor monitoring</a:t>
            </a:r>
          </a:p>
          <a:p>
            <a:pPr lvl="1"/>
            <a:r>
              <a:rPr lang="en-US" sz="3200" dirty="0" smtClean="0"/>
              <a:t>Watchdog.</a:t>
            </a:r>
          </a:p>
          <a:p>
            <a:r>
              <a:rPr lang="en-US" sz="3200" dirty="0" smtClean="0"/>
              <a:t>Data fusion</a:t>
            </a:r>
          </a:p>
          <a:p>
            <a:pPr lvl="1"/>
            <a:r>
              <a:rPr lang="en-US" sz="3200" dirty="0" smtClean="0"/>
              <a:t>Local: neighboring nodes.</a:t>
            </a:r>
          </a:p>
          <a:p>
            <a:pPr lvl="1"/>
            <a:r>
              <a:rPr lang="en-US" sz="3200" dirty="0" smtClean="0"/>
              <a:t>Global: overlapping areas.</a:t>
            </a:r>
          </a:p>
          <a:p>
            <a:r>
              <a:rPr lang="en-US" sz="3200" dirty="0" smtClean="0"/>
              <a:t>Topology discovery.</a:t>
            </a:r>
          </a:p>
          <a:p>
            <a:r>
              <a:rPr lang="en-US" sz="3200" dirty="0" smtClean="0"/>
              <a:t>Route tracing.</a:t>
            </a:r>
          </a:p>
          <a:p>
            <a:r>
              <a:rPr lang="en-US" sz="3200" dirty="0" smtClean="0"/>
              <a:t>History.</a:t>
            </a:r>
            <a:endParaRPr lang="en-US" sz="3200" dirty="0"/>
          </a:p>
          <a:p>
            <a:endParaRPr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974428"/>
          </a:xfrm>
        </p:spPr>
        <p:txBody>
          <a:bodyPr/>
          <a:lstStyle/>
          <a:p>
            <a:r>
              <a:rPr lang="es-ES" dirty="0" smtClean="0"/>
              <a:t>Security </a:t>
            </a:r>
            <a:r>
              <a:rPr lang="es-ES" dirty="0" err="1" smtClean="0"/>
              <a:t>management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 5: </a:t>
            </a:r>
            <a:r>
              <a:rPr lang="es-ES" dirty="0" err="1" smtClean="0"/>
              <a:t>Ubiquitous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ystems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ecurity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974428"/>
          </a:xfrm>
        </p:spPr>
        <p:txBody>
          <a:bodyPr/>
          <a:lstStyle/>
          <a:p>
            <a:r>
              <a:rPr lang="es-ES" dirty="0" err="1" smtClean="0"/>
              <a:t>Vulnerabilities</a:t>
            </a:r>
            <a:r>
              <a:rPr lang="es-ES" dirty="0" smtClean="0"/>
              <a:t> of </a:t>
            </a:r>
            <a:r>
              <a:rPr lang="es-ES" dirty="0" err="1" smtClean="0"/>
              <a:t>ubiquitous</a:t>
            </a:r>
            <a:r>
              <a:rPr lang="es-ES" dirty="0" smtClean="0"/>
              <a:t> </a:t>
            </a:r>
            <a:r>
              <a:rPr lang="es-ES" dirty="0" err="1" smtClean="0"/>
              <a:t>networks</a:t>
            </a:r>
            <a:r>
              <a:rPr lang="es-ES" dirty="0" smtClean="0"/>
              <a:t> and </a:t>
            </a:r>
            <a:r>
              <a:rPr lang="es-ES" dirty="0" err="1" smtClean="0"/>
              <a:t>services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 5: </a:t>
            </a:r>
            <a:r>
              <a:rPr lang="es-ES" dirty="0" err="1" smtClean="0"/>
              <a:t>Ubiquitous</a:t>
            </a:r>
            <a:r>
              <a:rPr lang="es-ES" dirty="0" smtClean="0"/>
              <a:t> </a:t>
            </a:r>
            <a:r>
              <a:rPr lang="es-ES" dirty="0" err="1" smtClean="0"/>
              <a:t>Systems</a:t>
            </a:r>
            <a:r>
              <a:rPr lang="es-ES" dirty="0" smtClean="0"/>
              <a:t> </a:t>
            </a:r>
            <a:r>
              <a:rPr dirty="0" err="1" smtClean="0"/>
              <a:t>S</a:t>
            </a:r>
            <a:r>
              <a:rPr lang="es-ES" dirty="0" err="1" smtClean="0"/>
              <a:t>ecurity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Key Management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Key </a:t>
            </a:r>
            <a:r>
              <a:rPr lang="en-US" sz="2800" dirty="0" smtClean="0"/>
              <a:t>Management Systems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798B1D"/>
                </a:solidFill>
              </a:rPr>
              <a:t>KMS</a:t>
            </a:r>
            <a:r>
              <a:rPr lang="en-US" sz="2800" dirty="0" smtClean="0"/>
              <a:t>):</a:t>
            </a:r>
          </a:p>
          <a:p>
            <a:pPr lvl="1"/>
            <a:r>
              <a:rPr lang="en-US" sz="2800" dirty="0" smtClean="0"/>
              <a:t>Creation.</a:t>
            </a:r>
            <a:endParaRPr lang="en-US" sz="2800" dirty="0"/>
          </a:p>
          <a:p>
            <a:pPr lvl="1"/>
            <a:r>
              <a:rPr lang="en-US" sz="2800" dirty="0" smtClean="0"/>
              <a:t>Distribution.</a:t>
            </a:r>
            <a:endParaRPr lang="en-US" sz="2800" dirty="0"/>
          </a:p>
          <a:p>
            <a:pPr lvl="1"/>
            <a:r>
              <a:rPr lang="en-US" sz="2800" dirty="0" smtClean="0"/>
              <a:t>Maintenance of secret keys.</a:t>
            </a:r>
          </a:p>
          <a:p>
            <a:r>
              <a:rPr lang="en-US" sz="2800" dirty="0">
                <a:solidFill>
                  <a:srgbClr val="798B1D"/>
                </a:solidFill>
              </a:rPr>
              <a:t>IEEE 802.15.4 </a:t>
            </a:r>
            <a:r>
              <a:rPr lang="en-US" sz="2800" dirty="0" smtClean="0"/>
              <a:t>does not </a:t>
            </a:r>
            <a:r>
              <a:rPr lang="en-US" sz="2800" dirty="0"/>
              <a:t>specify how secret keys should be </a:t>
            </a:r>
            <a:r>
              <a:rPr lang="en-US" sz="2800" dirty="0" smtClean="0"/>
              <a:t>exchanged.</a:t>
            </a:r>
            <a:endParaRPr lang="en-US" sz="2800" dirty="0"/>
          </a:p>
          <a:p>
            <a:r>
              <a:rPr lang="en-US" sz="2800" dirty="0" smtClean="0"/>
              <a:t>A key-exchange protocol is needed:</a:t>
            </a:r>
          </a:p>
          <a:p>
            <a:pPr lvl="1"/>
            <a:r>
              <a:rPr lang="en-US" sz="2800" dirty="0" smtClean="0"/>
              <a:t>“Key pool” Framework.</a:t>
            </a:r>
          </a:p>
          <a:p>
            <a:pPr lvl="1"/>
            <a:r>
              <a:rPr lang="en-US" sz="2800" dirty="0" smtClean="0"/>
              <a:t>Mathematical Framework.</a:t>
            </a:r>
          </a:p>
          <a:p>
            <a:pPr lvl="1"/>
            <a:r>
              <a:rPr lang="en-US" sz="2800" dirty="0" smtClean="0"/>
              <a:t>Negotiation Framework.</a:t>
            </a:r>
          </a:p>
          <a:p>
            <a:pPr lvl="1"/>
            <a:r>
              <a:rPr lang="en-US" sz="2800" dirty="0" smtClean="0"/>
              <a:t>Public Key Framework.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Security at WSN Standards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IEEE 802.15.4-2066 security:</a:t>
            </a:r>
          </a:p>
          <a:p>
            <a:pPr lvl="1"/>
            <a:r>
              <a:rPr lang="en-US" dirty="0"/>
              <a:t>Confidentiality: HW support for </a:t>
            </a:r>
            <a:r>
              <a:rPr lang="en-US" dirty="0" smtClean="0"/>
              <a:t>AES-128.</a:t>
            </a:r>
            <a:endParaRPr lang="en-US" dirty="0"/>
          </a:p>
          <a:p>
            <a:pPr lvl="1"/>
            <a:r>
              <a:rPr lang="en-US" dirty="0"/>
              <a:t>Integrity: MIC or </a:t>
            </a:r>
            <a:r>
              <a:rPr lang="en-US" dirty="0" smtClean="0"/>
              <a:t>MAC.</a:t>
            </a:r>
            <a:endParaRPr lang="en-US" dirty="0"/>
          </a:p>
          <a:p>
            <a:pPr lvl="1"/>
            <a:r>
              <a:rPr lang="en-US" dirty="0"/>
              <a:t>Received Message Authentication: Access Control List (ACL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b="1" dirty="0" err="1"/>
              <a:t>ZigBee</a:t>
            </a:r>
            <a:r>
              <a:rPr lang="en-US" b="1" dirty="0"/>
              <a:t> 2006 and 2007 security:</a:t>
            </a:r>
          </a:p>
          <a:p>
            <a:pPr lvl="1"/>
            <a:r>
              <a:rPr lang="en-US" i="1" dirty="0"/>
              <a:t>Standard </a:t>
            </a:r>
            <a:r>
              <a:rPr lang="en-US" i="1" dirty="0" smtClean="0"/>
              <a:t>Security.</a:t>
            </a:r>
            <a:endParaRPr lang="en-US" i="1" dirty="0"/>
          </a:p>
          <a:p>
            <a:pPr lvl="1"/>
            <a:r>
              <a:rPr lang="en-US" dirty="0"/>
              <a:t>Confidentiality and Authentication at NWK and APS </a:t>
            </a:r>
            <a:r>
              <a:rPr lang="en-US" dirty="0" smtClean="0"/>
              <a:t>levels.</a:t>
            </a:r>
            <a:endParaRPr lang="en-US" dirty="0"/>
          </a:p>
          <a:p>
            <a:pPr lvl="1"/>
            <a:r>
              <a:rPr lang="en-US" dirty="0"/>
              <a:t>“All nodes on the network trust each other</a:t>
            </a:r>
            <a:r>
              <a:rPr lang="en-US" dirty="0" smtClean="0"/>
              <a:t>”.</a:t>
            </a:r>
            <a:endParaRPr lang="en-US" dirty="0"/>
          </a:p>
          <a:p>
            <a:r>
              <a:rPr lang="en-US" b="1" dirty="0" err="1"/>
              <a:t>ZigBee</a:t>
            </a:r>
            <a:r>
              <a:rPr lang="en-US" b="1" dirty="0"/>
              <a:t> PRO security:</a:t>
            </a:r>
          </a:p>
          <a:p>
            <a:pPr lvl="1"/>
            <a:r>
              <a:rPr lang="en-US" i="1" dirty="0"/>
              <a:t>High </a:t>
            </a:r>
            <a:r>
              <a:rPr lang="en-US" i="1" dirty="0" smtClean="0"/>
              <a:t>Security.</a:t>
            </a:r>
            <a:endParaRPr lang="en-US" i="1" dirty="0"/>
          </a:p>
          <a:p>
            <a:pPr lvl="1"/>
            <a:r>
              <a:rPr lang="en-US" dirty="0"/>
              <a:t>Master key for </a:t>
            </a:r>
            <a:r>
              <a:rPr lang="en-US" dirty="0" smtClean="0"/>
              <a:t>Symmetric-Key-Key-Exchange.</a:t>
            </a:r>
            <a:endParaRPr lang="en-U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WSN are vulnerable against attacks?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dirty="0"/>
              <a:t>sensor nodes are </a:t>
            </a:r>
            <a:r>
              <a:rPr lang="en-US" sz="2800" dirty="0" smtClean="0"/>
              <a:t>constrained by:</a:t>
            </a:r>
          </a:p>
          <a:p>
            <a:pPr lvl="1"/>
            <a:r>
              <a:rPr lang="en-US" sz="2800" dirty="0" smtClean="0"/>
              <a:t>Battery life.</a:t>
            </a:r>
          </a:p>
          <a:p>
            <a:pPr lvl="1"/>
            <a:r>
              <a:rPr lang="en-US" sz="2800" dirty="0" smtClean="0"/>
              <a:t>Computational capabilities.</a:t>
            </a:r>
          </a:p>
          <a:p>
            <a:pPr lvl="1"/>
            <a:r>
              <a:rPr lang="en-US" sz="2800" dirty="0" smtClean="0"/>
              <a:t>Memory.</a:t>
            </a:r>
          </a:p>
          <a:p>
            <a:pPr lvl="1"/>
            <a:r>
              <a:rPr lang="en-US" sz="2800" dirty="0" smtClean="0"/>
              <a:t>Communication band.</a:t>
            </a:r>
          </a:p>
          <a:p>
            <a:r>
              <a:rPr lang="en-US" sz="2800" dirty="0" smtClean="0"/>
              <a:t>Is easy to physically access to nodes:</a:t>
            </a:r>
          </a:p>
          <a:p>
            <a:pPr lvl="1"/>
            <a:r>
              <a:rPr lang="en-US" sz="2800" dirty="0" smtClean="0"/>
              <a:t>Human or machine can reprogram them.</a:t>
            </a:r>
          </a:p>
          <a:p>
            <a:pPr lvl="1"/>
            <a:r>
              <a:rPr lang="en-US" sz="2800" dirty="0" smtClean="0"/>
              <a:t>Human or machine can destroy them.</a:t>
            </a:r>
          </a:p>
          <a:p>
            <a:r>
              <a:rPr lang="en-US" sz="2800" dirty="0"/>
              <a:t>The communication channel is </a:t>
            </a:r>
            <a:r>
              <a:rPr lang="en-US" sz="2800" dirty="0" smtClean="0"/>
              <a:t>public.</a:t>
            </a:r>
            <a:endParaRPr lang="en-US" sz="2800" dirty="0"/>
          </a:p>
          <a:p>
            <a:r>
              <a:rPr lang="en-US" sz="2800" dirty="0"/>
              <a:t>It is difficult to monitor and control the distributed </a:t>
            </a:r>
            <a:r>
              <a:rPr lang="en-US" sz="2800" dirty="0" smtClean="0"/>
              <a:t>elements.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Threats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Common </a:t>
            </a:r>
            <a:r>
              <a:rPr lang="en-US" sz="2800" b="1" dirty="0" smtClean="0"/>
              <a:t>Attacks:</a:t>
            </a:r>
          </a:p>
          <a:p>
            <a:pPr lvl="1"/>
            <a:r>
              <a:rPr lang="en-US" sz="2800" dirty="0" smtClean="0"/>
              <a:t>Eavesdropping (passive).</a:t>
            </a:r>
          </a:p>
          <a:p>
            <a:pPr lvl="1"/>
            <a:r>
              <a:rPr lang="en-US" sz="2800" dirty="0" smtClean="0"/>
              <a:t>Data injection (active).</a:t>
            </a:r>
          </a:p>
          <a:p>
            <a:pPr lvl="1"/>
            <a:r>
              <a:rPr lang="en-US" sz="2800" dirty="0" smtClean="0"/>
              <a:t>Message modification (active).</a:t>
            </a:r>
          </a:p>
          <a:p>
            <a:pPr lvl="1"/>
            <a:r>
              <a:rPr lang="en-US" sz="2800" dirty="0" smtClean="0"/>
              <a:t>Message replay (active).</a:t>
            </a:r>
          </a:p>
          <a:p>
            <a:r>
              <a:rPr lang="en-US" sz="2800" b="1" dirty="0"/>
              <a:t>Denial of Service </a:t>
            </a:r>
            <a:r>
              <a:rPr lang="en-US" sz="2800" b="1" dirty="0" smtClean="0"/>
              <a:t>Attacks </a:t>
            </a:r>
            <a:r>
              <a:rPr lang="en-US" sz="2800" b="1" dirty="0"/>
              <a:t>(</a:t>
            </a:r>
            <a:r>
              <a:rPr lang="en-US" sz="2800" b="1" dirty="0" err="1" smtClean="0"/>
              <a:t>DoS</a:t>
            </a:r>
            <a:r>
              <a:rPr lang="en-US" sz="2800" b="1" dirty="0" smtClean="0"/>
              <a:t>):</a:t>
            </a:r>
          </a:p>
          <a:p>
            <a:pPr lvl="1"/>
            <a:r>
              <a:rPr lang="en-US" sz="2800" dirty="0" smtClean="0"/>
              <a:t>Jamming: target the communication channel.</a:t>
            </a:r>
          </a:p>
          <a:p>
            <a:pPr lvl="1"/>
            <a:r>
              <a:rPr lang="en-US" sz="2800" dirty="0" smtClean="0"/>
              <a:t>Power exhaustion: target the nodes.</a:t>
            </a:r>
          </a:p>
          <a:p>
            <a:r>
              <a:rPr lang="en-US" sz="2800" b="1" dirty="0"/>
              <a:t>Node </a:t>
            </a:r>
            <a:r>
              <a:rPr lang="en-US" sz="2800" b="1" dirty="0" smtClean="0"/>
              <a:t>Compromise:</a:t>
            </a:r>
          </a:p>
          <a:p>
            <a:pPr lvl="1"/>
            <a:r>
              <a:rPr lang="en-US" sz="2800" dirty="0" smtClean="0"/>
              <a:t>An attacker can read or modify the internal memory of a node.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Threats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b="1" dirty="0"/>
              <a:t>Side-channel </a:t>
            </a:r>
            <a:r>
              <a:rPr lang="en-US" sz="2500" b="1" dirty="0" smtClean="0"/>
              <a:t>Attacks:</a:t>
            </a:r>
          </a:p>
          <a:p>
            <a:pPr lvl="1"/>
            <a:r>
              <a:rPr lang="en-US" sz="2500" dirty="0" smtClean="0"/>
              <a:t>Monitoring of the nodes’ physical properties.</a:t>
            </a:r>
          </a:p>
          <a:p>
            <a:pPr lvl="1"/>
            <a:r>
              <a:rPr lang="en-US" sz="2500" dirty="0" smtClean="0"/>
              <a:t>Acquisition of security credentials (secret keys).</a:t>
            </a:r>
          </a:p>
          <a:p>
            <a:r>
              <a:rPr lang="en-US" sz="2500" b="1" dirty="0"/>
              <a:t>Impersonation </a:t>
            </a:r>
            <a:r>
              <a:rPr lang="en-US" sz="2500" b="1" dirty="0" smtClean="0"/>
              <a:t>Attacks:</a:t>
            </a:r>
          </a:p>
          <a:p>
            <a:pPr lvl="1"/>
            <a:r>
              <a:rPr lang="en-US" sz="2500" dirty="0" smtClean="0"/>
              <a:t>Sybil attack (creation of fake identities).</a:t>
            </a:r>
          </a:p>
          <a:p>
            <a:pPr lvl="1"/>
            <a:r>
              <a:rPr lang="en-US" sz="2500" dirty="0" smtClean="0"/>
              <a:t>Replication attack (creation of duplicate identities).</a:t>
            </a:r>
          </a:p>
          <a:p>
            <a:r>
              <a:rPr lang="en-US" sz="2500" b="1" dirty="0"/>
              <a:t>Protocol-specific </a:t>
            </a:r>
            <a:r>
              <a:rPr lang="en-US" sz="2500" b="1" dirty="0" smtClean="0"/>
              <a:t>Attacks:</a:t>
            </a:r>
          </a:p>
          <a:p>
            <a:pPr lvl="1"/>
            <a:r>
              <a:rPr lang="en-US" sz="2500" dirty="0" smtClean="0"/>
              <a:t>Routing protocols.</a:t>
            </a:r>
          </a:p>
          <a:p>
            <a:pPr lvl="2"/>
            <a:r>
              <a:rPr lang="en-US" sz="2500" dirty="0" smtClean="0"/>
              <a:t>Spoofed Routing Information.</a:t>
            </a:r>
          </a:p>
          <a:p>
            <a:pPr lvl="2"/>
            <a:r>
              <a:rPr lang="en-US" sz="2500" dirty="0" smtClean="0"/>
              <a:t>HELLO Flood Attack.</a:t>
            </a:r>
          </a:p>
          <a:p>
            <a:pPr lvl="1"/>
            <a:r>
              <a:rPr lang="en-US" sz="2500" dirty="0" smtClean="0"/>
              <a:t>Aggregation protocols: falsifying information.</a:t>
            </a:r>
          </a:p>
          <a:p>
            <a:pPr lvl="1"/>
            <a:r>
              <a:rPr lang="en-US" sz="2500" dirty="0" smtClean="0"/>
              <a:t>Time synchronization protocols.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Services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336600"/>
                </a:solidFill>
              </a:rPr>
              <a:t> </a:t>
            </a:r>
            <a:r>
              <a:rPr lang="en-US" sz="2800" b="1" dirty="0" smtClean="0"/>
              <a:t>Confidentiality</a:t>
            </a:r>
            <a:endParaRPr lang="en-US" sz="2800" b="1" dirty="0"/>
          </a:p>
          <a:p>
            <a:pPr lvl="1"/>
            <a:r>
              <a:rPr lang="en-US" sz="2800" dirty="0" smtClean="0"/>
              <a:t>Only the desired recipients can understand the message.</a:t>
            </a:r>
          </a:p>
          <a:p>
            <a:pPr lvl="1"/>
            <a:r>
              <a:rPr lang="en-US" sz="2800" dirty="0" smtClean="0"/>
              <a:t>May be not mandatory. </a:t>
            </a:r>
          </a:p>
          <a:p>
            <a:r>
              <a:rPr lang="en-US" sz="2800" b="1" dirty="0" smtClean="0">
                <a:solidFill>
                  <a:srgbClr val="336600"/>
                </a:solidFill>
              </a:rPr>
              <a:t> </a:t>
            </a:r>
            <a:r>
              <a:rPr lang="en-US" sz="2800" b="1" dirty="0" smtClean="0"/>
              <a:t>Integrity</a:t>
            </a:r>
          </a:p>
          <a:p>
            <a:pPr lvl="1"/>
            <a:r>
              <a:rPr lang="en-US" sz="2800" dirty="0" smtClean="0"/>
              <a:t>If the data produced and sent over the network are altered, the receiver will have a proof.</a:t>
            </a:r>
          </a:p>
          <a:p>
            <a:pPr lvl="1"/>
            <a:r>
              <a:rPr lang="en-US" sz="2800" dirty="0" smtClean="0"/>
              <a:t>In most cases it is a mandatory feature.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Services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/>
              <a:t> Authentication</a:t>
            </a:r>
          </a:p>
          <a:p>
            <a:pPr lvl="1"/>
            <a:r>
              <a:rPr lang="en-US" sz="2600" dirty="0" smtClean="0"/>
              <a:t>A receiver can verify that the data is really sent by the claimed sender.</a:t>
            </a:r>
          </a:p>
          <a:p>
            <a:pPr lvl="1"/>
            <a:r>
              <a:rPr lang="en-US" sz="2600" dirty="0" smtClean="0"/>
              <a:t>It is mandatory if the network needs a barrier between external and internal members.</a:t>
            </a:r>
          </a:p>
          <a:p>
            <a:r>
              <a:rPr lang="en-US" sz="2600" b="1" dirty="0" smtClean="0"/>
              <a:t> Authorization</a:t>
            </a:r>
          </a:p>
          <a:p>
            <a:pPr lvl="1"/>
            <a:r>
              <a:rPr lang="en-US" sz="2600" dirty="0" smtClean="0"/>
              <a:t>It states that only authorized entities can be able to perform certain operations.</a:t>
            </a:r>
          </a:p>
          <a:p>
            <a:r>
              <a:rPr lang="en-US" sz="2600" b="1" dirty="0" smtClean="0">
                <a:solidFill>
                  <a:srgbClr val="336600"/>
                </a:solidFill>
              </a:rPr>
              <a:t> </a:t>
            </a:r>
            <a:r>
              <a:rPr lang="en-US" sz="2600" b="1" dirty="0" smtClean="0"/>
              <a:t>Availability</a:t>
            </a:r>
          </a:p>
          <a:p>
            <a:pPr lvl="1"/>
            <a:r>
              <a:rPr lang="en-US" sz="2600" dirty="0" smtClean="0"/>
              <a:t>The users of a WSN must be capable of accessing its services whenever they need them.</a:t>
            </a:r>
          </a:p>
          <a:p>
            <a:endParaRPr lang="en-US" sz="2800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Services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>
                <a:solidFill>
                  <a:srgbClr val="336600"/>
                </a:solidFill>
              </a:rPr>
              <a:t> </a:t>
            </a:r>
            <a:r>
              <a:rPr lang="en-US" sz="2600" b="1" dirty="0" smtClean="0"/>
              <a:t>Freshness</a:t>
            </a:r>
          </a:p>
          <a:p>
            <a:pPr lvl="1"/>
            <a:r>
              <a:rPr lang="en-US" sz="2600" dirty="0" smtClean="0"/>
              <a:t>The data produced by the WSN must be recent</a:t>
            </a:r>
          </a:p>
          <a:p>
            <a:r>
              <a:rPr lang="en-US" sz="2600" b="1" dirty="0" smtClean="0"/>
              <a:t> Forward </a:t>
            </a:r>
            <a:r>
              <a:rPr lang="en-US" sz="2600" b="1" dirty="0"/>
              <a:t>and Backward </a:t>
            </a:r>
            <a:r>
              <a:rPr lang="en-US" sz="2600" b="1" dirty="0" smtClean="0"/>
              <a:t>Secrecy</a:t>
            </a:r>
          </a:p>
          <a:p>
            <a:pPr lvl="1"/>
            <a:r>
              <a:rPr lang="en-US" sz="2600" dirty="0" smtClean="0"/>
              <a:t>Forward secrecy: where a node should not be able to read any future messages after it leaves the network</a:t>
            </a:r>
          </a:p>
          <a:p>
            <a:pPr lvl="1"/>
            <a:r>
              <a:rPr lang="en-US" sz="2600" dirty="0" smtClean="0"/>
              <a:t>Backward secrecy: where a node is not able to read a previously transmitted message.</a:t>
            </a:r>
          </a:p>
          <a:p>
            <a:r>
              <a:rPr lang="en-US" sz="2600" b="1" dirty="0" smtClean="0">
                <a:solidFill>
                  <a:srgbClr val="336600"/>
                </a:solidFill>
              </a:rPr>
              <a:t> </a:t>
            </a:r>
            <a:r>
              <a:rPr lang="en-US" sz="2600" b="1" dirty="0" smtClean="0"/>
              <a:t>Self-organization</a:t>
            </a:r>
          </a:p>
          <a:p>
            <a:pPr lvl="1"/>
            <a:r>
              <a:rPr lang="en-US" sz="2600" dirty="0" smtClean="0"/>
              <a:t>Nodes must be independent and flexible in order to react against problems.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Security Services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/>
              <a:t> Auditing</a:t>
            </a:r>
          </a:p>
          <a:p>
            <a:pPr lvl="1"/>
            <a:r>
              <a:rPr lang="en-US" dirty="0" smtClean="0"/>
              <a:t>The elements of a WSN must be able to store any events that occur inside the network.</a:t>
            </a:r>
          </a:p>
          <a:p>
            <a:r>
              <a:rPr lang="en-US" sz="2600" b="1" dirty="0" smtClean="0">
                <a:solidFill>
                  <a:srgbClr val="336600"/>
                </a:solidFill>
              </a:rPr>
              <a:t> </a:t>
            </a:r>
            <a:r>
              <a:rPr lang="en-US" sz="2600" b="1" dirty="0" smtClean="0"/>
              <a:t>Non-repudiation</a:t>
            </a:r>
          </a:p>
          <a:p>
            <a:pPr lvl="1"/>
            <a:r>
              <a:rPr lang="en-US" dirty="0" smtClean="0"/>
              <a:t>A node cannot deny sending a message, or a recipient cannot deny the reception of a message.</a:t>
            </a:r>
          </a:p>
          <a:p>
            <a:pPr lvl="1"/>
            <a:r>
              <a:rPr lang="en-US" dirty="0" smtClean="0"/>
              <a:t>Evidence that the message was sent is necessary.</a:t>
            </a:r>
          </a:p>
          <a:p>
            <a:r>
              <a:rPr lang="en-US" sz="2600" b="1" dirty="0" smtClean="0"/>
              <a:t> Privacy </a:t>
            </a:r>
            <a:r>
              <a:rPr lang="en-US" sz="2600" b="1" dirty="0"/>
              <a:t>and </a:t>
            </a:r>
            <a:r>
              <a:rPr lang="en-US" sz="2600" b="1" dirty="0" smtClean="0"/>
              <a:t>Anonymity</a:t>
            </a:r>
          </a:p>
          <a:p>
            <a:pPr lvl="1"/>
            <a:r>
              <a:rPr lang="en-US" dirty="0" smtClean="0"/>
              <a:t>The identity of the nodes should be hidden or protected.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ntillaRedesServicios">
  <a:themeElements>
    <a:clrScheme name="PlantillaRedesServici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lantillaRedesServici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ntillaRedesServici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RedesServici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lantillaRedesServicios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4337</TotalTime>
  <Words>969</Words>
  <Application>Microsoft Office PowerPoint</Application>
  <PresentationFormat>A4 (210 x 297 mm)</PresentationFormat>
  <Paragraphs>227</Paragraphs>
  <Slides>21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PlantillaRedesServicios</vt:lpstr>
      <vt:lpstr>Ubiquitous and Secure Networks and Services Redes y Servicios Ubicuos y Seguros</vt:lpstr>
      <vt:lpstr>Vulnerabilities of ubiquitous networks and services</vt:lpstr>
      <vt:lpstr>Why WSN are vulnerable against attacks?</vt:lpstr>
      <vt:lpstr>Security Threats</vt:lpstr>
      <vt:lpstr>Security Threats</vt:lpstr>
      <vt:lpstr>Security Services</vt:lpstr>
      <vt:lpstr>Security Services</vt:lpstr>
      <vt:lpstr>Security Services</vt:lpstr>
      <vt:lpstr>Security Services</vt:lpstr>
      <vt:lpstr>Cryptographic mechanisms as the basis of the security</vt:lpstr>
      <vt:lpstr>Secret/Symmetric Key Cryptography</vt:lpstr>
      <vt:lpstr>Secret/Symmetric Key Algorithms</vt:lpstr>
      <vt:lpstr>Public/Asymmetric Key Cryptography</vt:lpstr>
      <vt:lpstr>Public/Asymmetric Key Algorithm</vt:lpstr>
      <vt:lpstr>Hash Functions</vt:lpstr>
      <vt:lpstr>Intrusion DETECTION</vt:lpstr>
      <vt:lpstr>Definition of Intrusion Detection</vt:lpstr>
      <vt:lpstr>ID Components for WSN</vt:lpstr>
      <vt:lpstr>Security management</vt:lpstr>
      <vt:lpstr>Key Management</vt:lpstr>
      <vt:lpstr> Security at WSN Standards</vt:lpstr>
    </vt:vector>
  </TitlesOfParts>
  <Company>Diatel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Ubiquitous and Secure Networks and Services Redes y Servicios Ubicuos y Seguros</dc:title>
  <dc:creator>Lourdes López Santidrián</dc:creator>
  <cp:lastModifiedBy>Ana-Belen Garcia (UPM)</cp:lastModifiedBy>
  <cp:revision>459</cp:revision>
  <dcterms:created xsi:type="dcterms:W3CDTF">2003-03-04T15:47:04Z</dcterms:created>
  <dcterms:modified xsi:type="dcterms:W3CDTF">2012-04-15T01:39:02Z</dcterms:modified>
</cp:coreProperties>
</file>