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56" r:id="rId2"/>
    <p:sldId id="278" r:id="rId3"/>
    <p:sldId id="25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7" r:id="rId21"/>
    <p:sldId id="286" r:id="rId22"/>
    <p:sldId id="288" r:id="rId23"/>
    <p:sldId id="289" r:id="rId24"/>
    <p:sldId id="290" r:id="rId25"/>
    <p:sldId id="277" r:id="rId26"/>
  </p:sldIdLst>
  <p:sldSz cx="9906000" cy="6858000" type="A4"/>
  <p:notesSz cx="6797675" cy="9928225"/>
  <p:embeddedFontLst>
    <p:embeddedFont>
      <p:font typeface="Tahoma" pitchFamily="34" charset="0"/>
      <p:regular r:id="rId29"/>
      <p:bold r:id="rId30"/>
    </p:embeddedFont>
    <p:embeddedFont>
      <p:font typeface="宋体" pitchFamily="2" charset="-122"/>
      <p:regular r:id="rId31"/>
    </p:embeddedFont>
    <p:embeddedFont>
      <p:font typeface="Calibri" pitchFamily="34" charset="0"/>
      <p:regular r:id="rId32"/>
      <p:bold r:id="rId33"/>
      <p:italic r:id="rId34"/>
      <p:boldItalic r:id="rId35"/>
    </p:embeddedFont>
  </p:embeddedFontLst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-Belen Garcia (UPM)" initials="ABG" lastIdx="2" clrIdx="0"/>
  <p:cmAuthor id="1" name="José Manuel Baños" initials="JMB" lastIdx="3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5864"/>
    <a:srgbClr val="798B1D"/>
    <a:srgbClr val="A5BE28"/>
    <a:srgbClr val="6B9B15"/>
    <a:srgbClr val="879B21"/>
    <a:srgbClr val="69CDB3"/>
    <a:srgbClr val="336600"/>
    <a:srgbClr val="FF00FF"/>
    <a:srgbClr val="0000FF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20" autoAdjust="0"/>
    <p:restoredTop sz="75601" autoAdjust="0"/>
  </p:normalViewPr>
  <p:slideViewPr>
    <p:cSldViewPr>
      <p:cViewPr varScale="1">
        <p:scale>
          <a:sx n="54" d="100"/>
          <a:sy n="54" d="100"/>
        </p:scale>
        <p:origin x="-686" y="-67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2214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5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2.fntdata"/><Relationship Id="rId35" Type="http://schemas.openxmlformats.org/officeDocument/2006/relationships/font" Target="fonts/font7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87227C0-179F-4127-B1CA-AA61557745B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t" anchorCtr="0" compatLnSpc="1">
            <a:prstTxWarp prst="textNoShape">
              <a:avLst/>
            </a:prstTxWarp>
          </a:bodyPr>
          <a:lstStyle>
            <a:lvl1pPr defTabSz="931252" eaLnBrk="1" hangingPunct="1">
              <a:defRPr sz="1200" b="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5" y="2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t" anchorCtr="0" compatLnSpc="1">
            <a:prstTxWarp prst="textNoShape">
              <a:avLst/>
            </a:prstTxWarp>
          </a:bodyPr>
          <a:lstStyle>
            <a:lvl1pPr algn="r" defTabSz="931252" eaLnBrk="1" hangingPunct="1">
              <a:defRPr sz="1200" b="0">
                <a:latin typeface="Arial" charset="0"/>
              </a:defRPr>
            </a:lvl1pPr>
          </a:lstStyle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6125"/>
            <a:ext cx="5376863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984" y="4716946"/>
            <a:ext cx="5435708" cy="4464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814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b" anchorCtr="0" compatLnSpc="1">
            <a:prstTxWarp prst="textNoShape">
              <a:avLst/>
            </a:prstTxWarp>
          </a:bodyPr>
          <a:lstStyle>
            <a:lvl1pPr defTabSz="931252" eaLnBrk="1" hangingPunct="1">
              <a:defRPr sz="1200" b="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5" y="9430814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b" anchorCtr="0" compatLnSpc="1">
            <a:prstTxWarp prst="textNoShape">
              <a:avLst/>
            </a:prstTxWarp>
          </a:bodyPr>
          <a:lstStyle>
            <a:lvl1pPr algn="r" defTabSz="931252" eaLnBrk="1" hangingPunct="1">
              <a:defRPr sz="1200" b="0">
                <a:latin typeface="Arial" charset="0"/>
              </a:defRPr>
            </a:lvl1pPr>
          </a:lstStyle>
          <a:p>
            <a:fld id="{9CD333B3-3010-4B41-899B-9F44DCF311D1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>
            <a:lvl1pPr>
              <a:defRPr/>
            </a:lvl1pPr>
          </a:lstStyle>
          <a:p>
            <a:endParaRPr lang="en-GB" noProof="0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en-GB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270750" y="776288"/>
            <a:ext cx="2284413" cy="56896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14338" y="776288"/>
            <a:ext cx="6704012" cy="56896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6250" y="776288"/>
            <a:ext cx="9015413" cy="7254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14338" y="1639888"/>
            <a:ext cx="4494212" cy="4826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60950" y="1639888"/>
            <a:ext cx="4494213" cy="4826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6250" y="776288"/>
            <a:ext cx="9015413" cy="7254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14338" y="1639888"/>
            <a:ext cx="4494212" cy="4826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5060950" y="1639888"/>
            <a:ext cx="4494213" cy="2336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5060950" y="4129088"/>
            <a:ext cx="4494213" cy="2336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>
              <a:defRPr lang="es-ES" sz="3600" b="0" dirty="0">
                <a:solidFill>
                  <a:srgbClr val="879B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modificar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título</a:t>
            </a:r>
            <a:r>
              <a:rPr lang="en-GB" noProof="0" dirty="0" smtClean="0"/>
              <a:t> del </a:t>
            </a:r>
            <a:r>
              <a:rPr lang="en-GB" noProof="0" dirty="0" err="1" smtClean="0"/>
              <a:t>patrón</a:t>
            </a:r>
            <a:endParaRPr lang="en-GB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>
            <a:lvl2pPr>
              <a:buClr>
                <a:srgbClr val="798B1D"/>
              </a:buClr>
              <a:defRPr/>
            </a:lvl2pPr>
            <a:lvl3pPr>
              <a:buClr>
                <a:srgbClr val="798B1D"/>
              </a:buClr>
              <a:defRPr/>
            </a:lvl3pPr>
            <a:lvl4pPr>
              <a:buClr>
                <a:srgbClr val="798B1D"/>
              </a:buClr>
              <a:defRPr/>
            </a:lvl4pPr>
            <a:lvl5pPr>
              <a:buClr>
                <a:srgbClr val="798B1D"/>
              </a:buClr>
              <a:defRPr/>
            </a:lvl5pPr>
          </a:lstStyle>
          <a:p>
            <a:pPr lvl="0"/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modificar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texto</a:t>
            </a:r>
            <a:r>
              <a:rPr lang="en-GB" noProof="0" dirty="0" smtClean="0"/>
              <a:t> del </a:t>
            </a:r>
            <a:r>
              <a:rPr lang="en-GB" noProof="0" dirty="0" err="1" smtClean="0"/>
              <a:t>patrón</a:t>
            </a:r>
            <a:endParaRPr lang="en-GB" noProof="0" dirty="0" smtClean="0"/>
          </a:p>
          <a:p>
            <a:pPr lvl="1"/>
            <a:r>
              <a:rPr lang="en-GB" noProof="0" dirty="0" smtClean="0"/>
              <a:t>Segundo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Tercer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3"/>
            <a:r>
              <a:rPr lang="en-GB" noProof="0" dirty="0" smtClean="0"/>
              <a:t>Cuarto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Quinto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14338" y="1639888"/>
            <a:ext cx="4494212" cy="482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60950" y="1639888"/>
            <a:ext cx="4494213" cy="482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76251" y="776288"/>
            <a:ext cx="8905906" cy="72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</a:bodyPr>
          <a:lstStyle/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cambiar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título</a:t>
            </a:r>
            <a:endParaRPr lang="en-GB" noProof="0" dirty="0" smtClean="0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4338" y="1639888"/>
            <a:ext cx="9039256" cy="4718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modificar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texto</a:t>
            </a:r>
            <a:r>
              <a:rPr lang="en-GB" noProof="0" dirty="0" smtClean="0"/>
              <a:t> del </a:t>
            </a:r>
            <a:r>
              <a:rPr lang="en-GB" noProof="0" dirty="0" err="1" smtClean="0"/>
              <a:t>patrón</a:t>
            </a:r>
            <a:endParaRPr lang="en-GB" noProof="0" dirty="0" smtClean="0"/>
          </a:p>
          <a:p>
            <a:pPr lvl="1"/>
            <a:r>
              <a:rPr lang="en-GB" noProof="0" dirty="0" smtClean="0"/>
              <a:t>Segundo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Tercer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3"/>
            <a:r>
              <a:rPr lang="en-GB" noProof="0" dirty="0" smtClean="0"/>
              <a:t>Cuarto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Quinto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 smtClean="0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60512" y="6500834"/>
            <a:ext cx="8778693" cy="276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5746" tIns="37873" rIns="75746" bIns="37873">
            <a:spAutoFit/>
          </a:bodyPr>
          <a:lstStyle/>
          <a:p>
            <a:pPr algn="l" defTabSz="757238">
              <a:tabLst>
                <a:tab pos="0" algn="l"/>
                <a:tab pos="8612188" algn="r"/>
              </a:tabLst>
            </a:pPr>
            <a:r>
              <a:rPr lang="es-ES_tradnl" sz="1300" b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Pedro Castillejo Parrilla</a:t>
            </a:r>
            <a:endParaRPr lang="es-ES_tradnl" sz="1300" b="1" dirty="0">
              <a:solidFill>
                <a:srgbClr val="12586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502899" y="332656"/>
            <a:ext cx="690648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b" anchorCtr="0">
            <a:spAutoFit/>
          </a:bodyPr>
          <a:lstStyle/>
          <a:p>
            <a:pPr algn="ctr" defTabSz="793750"/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Ubiquitous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Secure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Networks and </a:t>
            </a:r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Services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SunSpot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Development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Platform</a:t>
            </a:r>
            <a:endParaRPr lang="es-ES_tradnl" sz="1200" b="1" dirty="0">
              <a:solidFill>
                <a:srgbClr val="12586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AutoShape 57"/>
          <p:cNvSpPr>
            <a:spLocks noChangeArrowheads="1"/>
          </p:cNvSpPr>
          <p:nvPr/>
        </p:nvSpPr>
        <p:spPr bwMode="auto">
          <a:xfrm rot="5400000">
            <a:off x="4892692" y="-3755950"/>
            <a:ext cx="73025" cy="8820000"/>
          </a:xfrm>
          <a:prstGeom prst="roundRect">
            <a:avLst>
              <a:gd name="adj" fmla="val 50000"/>
            </a:avLst>
          </a:prstGeom>
          <a:solidFill>
            <a:srgbClr val="156774"/>
          </a:solidFill>
          <a:ln w="9525">
            <a:noFill/>
            <a:round/>
            <a:headEnd/>
            <a:tailEnd/>
          </a:ln>
          <a:effectLst>
            <a:outerShdw blurRad="88900" dist="38100" dir="2700000" algn="tl" rotWithShape="0">
              <a:srgbClr val="95AA24">
                <a:alpha val="9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" name="AutoShape 57"/>
          <p:cNvSpPr>
            <a:spLocks noChangeArrowheads="1"/>
          </p:cNvSpPr>
          <p:nvPr/>
        </p:nvSpPr>
        <p:spPr bwMode="auto">
          <a:xfrm rot="5400000">
            <a:off x="4892692" y="2055909"/>
            <a:ext cx="73025" cy="8820000"/>
          </a:xfrm>
          <a:prstGeom prst="roundRect">
            <a:avLst>
              <a:gd name="adj" fmla="val 50000"/>
            </a:avLst>
          </a:prstGeom>
          <a:solidFill>
            <a:srgbClr val="156774"/>
          </a:solidFill>
          <a:ln w="9525">
            <a:noFill/>
            <a:round/>
            <a:headEnd/>
            <a:tailEnd/>
          </a:ln>
          <a:effectLst>
            <a:outerShdw blurRad="88900" dist="38100" dir="2700000" algn="tl" rotWithShape="0">
              <a:srgbClr val="95AA24">
                <a:alpha val="9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pic>
        <p:nvPicPr>
          <p:cNvPr id="11" name="10 Imagen" descr="logo diatel color sin texto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523844" y="254842"/>
            <a:ext cx="1071570" cy="316638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33572" y="108012"/>
            <a:ext cx="583924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94982" y="116632"/>
            <a:ext cx="374442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_tradnl" sz="3600" b="0" dirty="0" smtClean="0">
          <a:solidFill>
            <a:srgbClr val="879B21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Tahoma" pitchFamily="34" charset="0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Font typeface="Wingdings" pitchFamily="2" charset="2"/>
        <a:buChar char="q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Font typeface="Monotype Sorts" pitchFamily="2" charset="2"/>
        <a:buChar char="m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Font typeface="Wingdings" pitchFamily="2" charset="2"/>
        <a:buChar char="Ø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Font typeface="Wingdings" pitchFamily="2" charset="2"/>
        <a:buChar char="§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Char char="•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FF0000"/>
        </a:buClr>
        <a:buChar char="•"/>
        <a:defRPr sz="1500">
          <a:solidFill>
            <a:srgbClr val="000066"/>
          </a:solidFill>
          <a:latin typeface="+mn-lt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FF0000"/>
        </a:buClr>
        <a:buChar char="•"/>
        <a:defRPr sz="1500">
          <a:solidFill>
            <a:srgbClr val="000066"/>
          </a:solidFill>
          <a:latin typeface="+mn-lt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FF0000"/>
        </a:buClr>
        <a:buChar char="•"/>
        <a:defRPr sz="1500">
          <a:solidFill>
            <a:srgbClr val="000066"/>
          </a:solidFill>
          <a:latin typeface="+mn-lt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FF0000"/>
        </a:buClr>
        <a:buChar char="•"/>
        <a:defRPr sz="15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nspotworld.com/docs/Yellow/SunSPOT-Programmers-Manual.pd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quawk.dev.java.net/" TargetMode="External"/><Relationship Id="rId2" Type="http://schemas.openxmlformats.org/officeDocument/2006/relationships/hyperlink" Target="http://www.sunspotworld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unspotworld.com/docs/" TargetMode="External"/><Relationship Id="rId5" Type="http://schemas.openxmlformats.org/officeDocument/2006/relationships/hyperlink" Target="http://www.sunspotworld.com/docs/Yellow/SunSPOT-Programmers-Manual.pdf" TargetMode="External"/><Relationship Id="rId4" Type="http://schemas.openxmlformats.org/officeDocument/2006/relationships/hyperlink" Target="http://www.sunspotworld.com/docs/Yellow/javadoc/index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z="3200" dirty="0" smtClean="0"/>
              <a:t>Ubiquitous and Secure Networks and Services</a:t>
            </a:r>
            <a:br>
              <a:rPr lang="en-US" sz="3200" dirty="0" smtClean="0"/>
            </a:br>
            <a:r>
              <a:rPr lang="en-GB" sz="2800" i="1" dirty="0" err="1" smtClean="0"/>
              <a:t>Redes</a:t>
            </a:r>
            <a:r>
              <a:rPr lang="en-GB" sz="2800" i="1" dirty="0" smtClean="0"/>
              <a:t> y </a:t>
            </a:r>
            <a:r>
              <a:rPr lang="en-GB" sz="2800" i="1" dirty="0" err="1" smtClean="0"/>
              <a:t>Servicios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Ubicuos</a:t>
            </a:r>
            <a:r>
              <a:rPr lang="en-GB" sz="2800" i="1" dirty="0" smtClean="0"/>
              <a:t> y </a:t>
            </a:r>
            <a:r>
              <a:rPr lang="en-GB" sz="2800" i="1" dirty="0" err="1" smtClean="0"/>
              <a:t>Seguros</a:t>
            </a:r>
            <a:r>
              <a:rPr lang="en-GB" sz="3200" i="1" dirty="0" smtClean="0"/>
              <a:t/>
            </a:r>
            <a:br>
              <a:rPr lang="en-GB" sz="3200" i="1" dirty="0" smtClean="0"/>
            </a:br>
            <a:endParaRPr lang="en-US" dirty="0"/>
          </a:p>
        </p:txBody>
      </p:sp>
      <p:sp>
        <p:nvSpPr>
          <p:cNvPr id="5" name="1 Título"/>
          <p:cNvSpPr txBox="1">
            <a:spLocks/>
          </p:cNvSpPr>
          <p:nvPr/>
        </p:nvSpPr>
        <p:spPr bwMode="auto">
          <a:xfrm>
            <a:off x="895350" y="2282825"/>
            <a:ext cx="84201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1" u="none" strike="noStrike" kern="0" cap="none" spc="0" normalizeH="0" baseline="0" noProof="0" dirty="0">
              <a:ln>
                <a:noFill/>
              </a:ln>
              <a:solidFill>
                <a:srgbClr val="879B2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/>
          <a:p>
            <a:r>
              <a:rPr lang="en-GB" dirty="0" smtClean="0"/>
              <a:t>Unit 6: </a:t>
            </a:r>
            <a:r>
              <a:rPr lang="en-GB" dirty="0" err="1" smtClean="0"/>
              <a:t>SunSpot</a:t>
            </a:r>
            <a:r>
              <a:rPr lang="en-GB" dirty="0" smtClean="0"/>
              <a:t> Development Platform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r>
              <a:rPr lang="en-GB" sz="2000" dirty="0" smtClean="0"/>
              <a:t>Pedro </a:t>
            </a:r>
            <a:r>
              <a:rPr lang="en-GB" sz="2000" dirty="0" err="1" smtClean="0"/>
              <a:t>Castillejo</a:t>
            </a:r>
            <a:r>
              <a:rPr lang="en-GB" sz="2000" dirty="0" smtClean="0"/>
              <a:t> </a:t>
            </a:r>
            <a:r>
              <a:rPr lang="en-GB" sz="2000" dirty="0" err="1" smtClean="0"/>
              <a:t>Parrilla</a:t>
            </a:r>
            <a:endParaRPr lang="en-GB" sz="2000" dirty="0" smtClean="0"/>
          </a:p>
          <a:p>
            <a:r>
              <a:rPr lang="en-GB" sz="1800" u="sng" dirty="0" smtClean="0">
                <a:solidFill>
                  <a:srgbClr val="0000FF"/>
                </a:solidFill>
              </a:rPr>
              <a:t>pcastillejo@diatel.upm.es</a:t>
            </a:r>
            <a:endParaRPr lang="en-GB" sz="2000" u="sng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SunSpot Software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3200" b="1" dirty="0" smtClean="0">
                <a:solidFill>
                  <a:srgbClr val="798B1D"/>
                </a:solidFill>
                <a:ea typeface="宋体" pitchFamily="2" charset="-122"/>
              </a:rPr>
              <a:t>Isolates</a:t>
            </a:r>
          </a:p>
          <a:p>
            <a:pPr>
              <a:buNone/>
            </a:pPr>
            <a:endParaRPr lang="en-US" altLang="zh-CN" sz="3200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Single </a:t>
            </a:r>
            <a:r>
              <a:rPr lang="en-US" altLang="zh-CN" dirty="0">
                <a:ea typeface="宋体" pitchFamily="2" charset="-122"/>
              </a:rPr>
              <a:t>node-Single VM multiple apps running </a:t>
            </a:r>
            <a:r>
              <a:rPr lang="en-US" altLang="zh-CN" dirty="0" smtClean="0">
                <a:ea typeface="宋体" pitchFamily="2" charset="-122"/>
              </a:rPr>
              <a:t>allowed</a:t>
            </a:r>
          </a:p>
          <a:p>
            <a:r>
              <a:rPr lang="en-US" altLang="zh-CN" dirty="0" smtClean="0">
                <a:ea typeface="宋体" pitchFamily="2" charset="-122"/>
              </a:rPr>
              <a:t>Isolated from each other</a:t>
            </a:r>
          </a:p>
          <a:p>
            <a:r>
              <a:rPr lang="en-US" altLang="zh-CN" dirty="0" smtClean="0">
                <a:ea typeface="宋体" pitchFamily="2" charset="-122"/>
              </a:rPr>
              <a:t>Asynchronous</a:t>
            </a:r>
          </a:p>
          <a:p>
            <a:r>
              <a:rPr lang="en-US" altLang="zh-CN" dirty="0" smtClean="0">
                <a:ea typeface="宋体" pitchFamily="2" charset="-122"/>
              </a:rPr>
              <a:t>No system down if one app crash</a:t>
            </a:r>
          </a:p>
          <a:p>
            <a:r>
              <a:rPr lang="en-US" altLang="zh-CN" dirty="0" smtClean="0">
                <a:ea typeface="宋体" pitchFamily="2" charset="-122"/>
              </a:rPr>
              <a:t>Ideal for security applications: several isolates for individual application needs (secured or unsecured).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SunSpot Software</a:t>
            </a:r>
            <a:br>
              <a:rPr smtClean="0"/>
            </a:b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3200" b="1" dirty="0" smtClean="0">
                <a:solidFill>
                  <a:srgbClr val="798B1D"/>
                </a:solidFill>
                <a:latin typeface="Calibri" pitchFamily="34" charset="0"/>
                <a:ea typeface="宋体" pitchFamily="2" charset="-122"/>
              </a:rPr>
              <a:t>Sun SPOT SDK Libraries</a:t>
            </a:r>
          </a:p>
          <a:p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Both </a:t>
            </a:r>
            <a:r>
              <a:rPr lang="en-US" altLang="zh-CN" dirty="0" err="1">
                <a:ea typeface="宋体" pitchFamily="2" charset="-122"/>
              </a:rPr>
              <a:t>SunSpot</a:t>
            </a:r>
            <a:r>
              <a:rPr lang="en-US" altLang="zh-CN" dirty="0">
                <a:ea typeface="宋体" pitchFamily="2" charset="-122"/>
              </a:rPr>
              <a:t> nodes and desktop apps run over Squawk Java </a:t>
            </a:r>
            <a:r>
              <a:rPr lang="en-US" altLang="zh-CN" dirty="0" smtClean="0">
                <a:ea typeface="宋体" pitchFamily="2" charset="-122"/>
              </a:rPr>
              <a:t>VM</a:t>
            </a:r>
          </a:p>
          <a:p>
            <a:r>
              <a:rPr lang="en-US" altLang="zh-CN" dirty="0" smtClean="0">
                <a:ea typeface="宋体" pitchFamily="2" charset="-122"/>
              </a:rPr>
              <a:t>Several </a:t>
            </a:r>
            <a:r>
              <a:rPr lang="en-US" altLang="zh-CN" dirty="0">
                <a:ea typeface="宋体" pitchFamily="2" charset="-122"/>
              </a:rPr>
              <a:t>Libraries already </a:t>
            </a:r>
            <a:r>
              <a:rPr lang="en-US" altLang="zh-CN" dirty="0" smtClean="0">
                <a:ea typeface="宋体" pitchFamily="2" charset="-122"/>
              </a:rPr>
              <a:t>implemented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Java ME CLDC 1.1 libraries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Desktop libraries (</a:t>
            </a:r>
            <a:r>
              <a:rPr lang="en-US" altLang="zh-CN" dirty="0" err="1" smtClean="0">
                <a:ea typeface="宋体" pitchFamily="2" charset="-122"/>
              </a:rPr>
              <a:t>Basestation</a:t>
            </a:r>
            <a:r>
              <a:rPr lang="en-US" altLang="zh-CN" dirty="0" smtClean="0">
                <a:ea typeface="宋体" pitchFamily="2" charset="-122"/>
              </a:rPr>
              <a:t>, Host Apps)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Hardware management</a:t>
            </a:r>
          </a:p>
          <a:p>
            <a:pPr lvl="2">
              <a:buFont typeface="Courier New" pitchFamily="49" charset="0"/>
              <a:buChar char="o"/>
            </a:pPr>
            <a:r>
              <a:rPr lang="en-US" altLang="zh-CN" dirty="0" smtClean="0">
                <a:ea typeface="宋体" pitchFamily="2" charset="-122"/>
              </a:rPr>
              <a:t>Demo sensor board library</a:t>
            </a:r>
          </a:p>
          <a:p>
            <a:pPr lvl="2">
              <a:buFont typeface="Courier New" pitchFamily="49" charset="0"/>
              <a:buChar char="o"/>
            </a:pPr>
            <a:r>
              <a:rPr lang="en-US" altLang="zh-CN" dirty="0" smtClean="0">
                <a:ea typeface="宋体" pitchFamily="2" charset="-122"/>
              </a:rPr>
              <a:t>Radio and network libraries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SunSpot Software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sz="3200" b="1" smtClean="0">
                <a:solidFill>
                  <a:srgbClr val="798B1D"/>
                </a:solidFill>
              </a:rPr>
              <a:t>Versions</a:t>
            </a:r>
          </a:p>
          <a:p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v1.0 </a:t>
            </a:r>
            <a:r>
              <a:rPr lang="en-US" altLang="zh-CN" dirty="0">
                <a:ea typeface="宋体" pitchFamily="2" charset="-122"/>
              </a:rPr>
              <a:t>(</a:t>
            </a:r>
            <a:r>
              <a:rPr lang="en-US" altLang="zh-CN" dirty="0" smtClean="0">
                <a:ea typeface="宋体" pitchFamily="2" charset="-122"/>
              </a:rPr>
              <a:t>Green)</a:t>
            </a:r>
          </a:p>
          <a:p>
            <a:r>
              <a:rPr lang="en-US" altLang="zh-CN" dirty="0" smtClean="0">
                <a:ea typeface="宋体" pitchFamily="2" charset="-122"/>
              </a:rPr>
              <a:t>v2.0 </a:t>
            </a:r>
            <a:r>
              <a:rPr lang="en-US" altLang="zh-CN" dirty="0">
                <a:ea typeface="宋体" pitchFamily="2" charset="-122"/>
              </a:rPr>
              <a:t>(</a:t>
            </a:r>
            <a:r>
              <a:rPr lang="en-US" altLang="zh-CN" dirty="0" smtClean="0">
                <a:ea typeface="宋体" pitchFamily="2" charset="-122"/>
              </a:rPr>
              <a:t>Orange)</a:t>
            </a:r>
          </a:p>
          <a:p>
            <a:r>
              <a:rPr lang="en-US" altLang="zh-CN" dirty="0" smtClean="0">
                <a:ea typeface="宋体" pitchFamily="2" charset="-122"/>
              </a:rPr>
              <a:t>v3.0 </a:t>
            </a:r>
            <a:r>
              <a:rPr lang="en-US" altLang="zh-CN" dirty="0">
                <a:ea typeface="宋体" pitchFamily="2" charset="-122"/>
              </a:rPr>
              <a:t>(</a:t>
            </a:r>
            <a:r>
              <a:rPr lang="en-US" altLang="zh-CN" dirty="0" smtClean="0">
                <a:ea typeface="宋体" pitchFamily="2" charset="-122"/>
              </a:rPr>
              <a:t>Purple)</a:t>
            </a:r>
          </a:p>
          <a:p>
            <a:r>
              <a:rPr lang="en-US" altLang="zh-CN" dirty="0" smtClean="0">
                <a:ea typeface="宋体" pitchFamily="2" charset="-122"/>
              </a:rPr>
              <a:t>v4.0 </a:t>
            </a:r>
            <a:r>
              <a:rPr lang="en-US" altLang="zh-CN" dirty="0">
                <a:ea typeface="宋体" pitchFamily="2" charset="-122"/>
              </a:rPr>
              <a:t>(</a:t>
            </a:r>
            <a:r>
              <a:rPr lang="en-US" altLang="zh-CN" dirty="0" smtClean="0">
                <a:ea typeface="宋体" pitchFamily="2" charset="-122"/>
              </a:rPr>
              <a:t>Blue)</a:t>
            </a:r>
          </a:p>
          <a:p>
            <a:r>
              <a:rPr lang="en-US" altLang="zh-CN" dirty="0" smtClean="0">
                <a:ea typeface="宋体" pitchFamily="2" charset="-122"/>
              </a:rPr>
              <a:t>v5.0 </a:t>
            </a:r>
            <a:r>
              <a:rPr lang="en-US" altLang="zh-CN" dirty="0">
                <a:ea typeface="宋体" pitchFamily="2" charset="-122"/>
              </a:rPr>
              <a:t>(Red) </a:t>
            </a:r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V6.0 </a:t>
            </a:r>
            <a:r>
              <a:rPr lang="en-US" altLang="zh-CN" dirty="0">
                <a:ea typeface="宋体" pitchFamily="2" charset="-122"/>
              </a:rPr>
              <a:t>(Yellow)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</a:pPr>
            <a:endParaRPr lang="en-US" altLang="zh-CN" sz="3200" dirty="0">
              <a:latin typeface="Calibri" pitchFamily="34" charset="0"/>
              <a:ea typeface="宋体" pitchFamily="2" charset="-122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974428"/>
          </a:xfrm>
        </p:spPr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err="1" smtClean="0"/>
              <a:t>SunSpot</a:t>
            </a:r>
            <a:r>
              <a:rPr lang="en-US" dirty="0" smtClean="0"/>
              <a:t> networks </a:t>
            </a: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UNIT</a:t>
            </a:r>
            <a:r>
              <a:rPr lang="en-GB" dirty="0" smtClean="0"/>
              <a:t> </a:t>
            </a:r>
            <a:r>
              <a:rPr lang="en-GB" dirty="0" smtClean="0"/>
              <a:t>6: </a:t>
            </a:r>
            <a:r>
              <a:rPr lang="en-GB" dirty="0" err="1" smtClean="0"/>
              <a:t>SunSpot</a:t>
            </a:r>
            <a:r>
              <a:rPr lang="en-GB" dirty="0" smtClean="0"/>
              <a:t> Development Platform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Network Topologies</a:t>
            </a:r>
            <a:endParaRPr lang="en-US" dirty="0"/>
          </a:p>
        </p:txBody>
      </p:sp>
      <p:pic>
        <p:nvPicPr>
          <p:cNvPr id="4" name="Picture 3" descr="E:\Pedro\RSUS\lab\lab rsus scenario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593" y="1639888"/>
            <a:ext cx="8812714" cy="4718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Routing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800" b="1" dirty="0" smtClean="0">
                <a:ea typeface="宋体" pitchFamily="2" charset="-122"/>
              </a:rPr>
              <a:t>Link </a:t>
            </a:r>
            <a:r>
              <a:rPr lang="en-US" altLang="zh-CN" sz="1800" b="1" dirty="0">
                <a:ea typeface="宋体" pitchFamily="2" charset="-122"/>
              </a:rPr>
              <a:t>Quality Routing Protocol (LQRP) </a:t>
            </a:r>
            <a:r>
              <a:rPr lang="en-US" altLang="zh-CN" sz="1800" dirty="0">
                <a:ea typeface="宋体" pitchFamily="2" charset="-122"/>
              </a:rPr>
              <a:t>algorithm is used by default to determine the best route, sending RREQs when necessary: </a:t>
            </a:r>
            <a:endParaRPr lang="en-US" altLang="zh-CN" sz="1800" dirty="0" smtClean="0">
              <a:ea typeface="宋体" pitchFamily="2" charset="-122"/>
            </a:endParaRPr>
          </a:p>
          <a:p>
            <a:pPr lvl="1">
              <a:buFont typeface="Wingdings" pitchFamily="2" charset="2"/>
              <a:buChar char="Ø"/>
            </a:pPr>
            <a:r>
              <a:rPr lang="en-US" altLang="zh-CN" sz="1800" dirty="0" smtClean="0">
                <a:solidFill>
                  <a:srgbClr val="798B1D"/>
                </a:solidFill>
                <a:ea typeface="宋体" pitchFamily="2" charset="-122"/>
              </a:rPr>
              <a:t>RREQ: </a:t>
            </a:r>
            <a:r>
              <a:rPr lang="en-US" altLang="zh-CN" sz="1800" dirty="0" smtClean="0">
                <a:ea typeface="宋体" pitchFamily="2" charset="-122"/>
              </a:rPr>
              <a:t>requests for a route to a particular target SPOT that are broadcast by a requester, and then re-broadcast by each Sun SPOT that receives them. Each Sun SPOT that knows how to route to the requested target sends a reply back to the requester. The route that will be used is the one with the best link.</a:t>
            </a:r>
          </a:p>
          <a:p>
            <a:r>
              <a:rPr lang="en-US" altLang="zh-CN" sz="1800" dirty="0" smtClean="0">
                <a:ea typeface="宋体" pitchFamily="2" charset="-122"/>
              </a:rPr>
              <a:t>Routing </a:t>
            </a:r>
            <a:r>
              <a:rPr lang="en-US" altLang="zh-CN" sz="1800" dirty="0">
                <a:ea typeface="宋体" pitchFamily="2" charset="-122"/>
              </a:rPr>
              <a:t>Policies </a:t>
            </a:r>
            <a:r>
              <a:rPr lang="en-US" altLang="zh-CN" sz="1800" dirty="0" smtClean="0">
                <a:ea typeface="宋体" pitchFamily="2" charset="-122"/>
              </a:rPr>
              <a:t>available: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1800" dirty="0" smtClean="0">
                <a:solidFill>
                  <a:srgbClr val="798B1D"/>
                </a:solidFill>
                <a:ea typeface="宋体" pitchFamily="2" charset="-122"/>
              </a:rPr>
              <a:t>ALWAYS:  </a:t>
            </a:r>
            <a:r>
              <a:rPr lang="es-ES_tradnl" altLang="zh-CN" sz="1800" dirty="0" err="1" smtClean="0">
                <a:ea typeface="宋体" pitchFamily="2" charset="-122"/>
              </a:rPr>
              <a:t>node</a:t>
            </a:r>
            <a:r>
              <a:rPr lang="es-ES_tradnl" altLang="zh-CN" sz="1800" dirty="0" smtClean="0">
                <a:ea typeface="宋体" pitchFamily="2" charset="-122"/>
              </a:rPr>
              <a:t> </a:t>
            </a:r>
            <a:r>
              <a:rPr lang="en-US" altLang="zh-CN" sz="1800" dirty="0" smtClean="0">
                <a:ea typeface="宋体" pitchFamily="2" charset="-122"/>
              </a:rPr>
              <a:t>will respond to and route RREQ and pass packets for other nodes. In order to guarantee that node will be always available for routing, deep sleep is disabled 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1800" dirty="0" smtClean="0">
                <a:solidFill>
                  <a:srgbClr val="798B1D"/>
                </a:solidFill>
                <a:ea typeface="宋体" pitchFamily="2" charset="-122"/>
              </a:rPr>
              <a:t>IFAWAKE: </a:t>
            </a:r>
            <a:r>
              <a:rPr lang="en-US" altLang="zh-CN" sz="1800" dirty="0" smtClean="0">
                <a:ea typeface="宋体" pitchFamily="2" charset="-122"/>
              </a:rPr>
              <a:t>similar to ALWAYS, but deep sleep is not specifically handled, so if a deep sleep is performed by the applications, the node may stop participating in the routing algorithm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1800" dirty="0" smtClean="0">
                <a:solidFill>
                  <a:srgbClr val="798B1D"/>
                </a:solidFill>
                <a:ea typeface="宋体" pitchFamily="2" charset="-122"/>
              </a:rPr>
              <a:t>ENDNODE: </a:t>
            </a:r>
            <a:r>
              <a:rPr lang="en-US" altLang="zh-CN" sz="1800" dirty="0" smtClean="0">
                <a:ea typeface="宋体" pitchFamily="2" charset="-122"/>
              </a:rPr>
              <a:t>the node will not repeat RREQs to others or process packets for other nodes unless it is either the ultimate sender or destination</a:t>
            </a:r>
          </a:p>
          <a:p>
            <a:r>
              <a:rPr lang="en-US" altLang="zh-CN" sz="1800" dirty="0" smtClean="0">
                <a:ea typeface="宋体" pitchFamily="2" charset="-122"/>
              </a:rPr>
              <a:t>Ad-hoc </a:t>
            </a:r>
            <a:r>
              <a:rPr lang="en-US" altLang="zh-CN" sz="1800" dirty="0">
                <a:ea typeface="宋体" pitchFamily="2" charset="-122"/>
              </a:rPr>
              <a:t>On-Demand Distance Vector (AODV) algorithm can also be used, instead of LQRP.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Addressing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Every </a:t>
            </a:r>
            <a:r>
              <a:rPr lang="en-US" altLang="zh-CN" dirty="0">
                <a:ea typeface="宋体" pitchFamily="2" charset="-122"/>
              </a:rPr>
              <a:t>node is identified by its unique MAC </a:t>
            </a:r>
            <a:r>
              <a:rPr lang="en-US" altLang="zh-CN" dirty="0" smtClean="0">
                <a:ea typeface="宋体" pitchFamily="2" charset="-122"/>
              </a:rPr>
              <a:t>Address</a:t>
            </a:r>
          </a:p>
          <a:p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IEEE </a:t>
            </a:r>
            <a:r>
              <a:rPr lang="en-US" altLang="zh-CN" dirty="0">
                <a:ea typeface="宋体" pitchFamily="2" charset="-122"/>
              </a:rPr>
              <a:t>802.15.4 MAC layer is used, with 64 bits addresses </a:t>
            </a:r>
            <a:endParaRPr lang="en-US" altLang="zh-CN" dirty="0" smtClean="0">
              <a:ea typeface="宋体" pitchFamily="2" charset="-122"/>
            </a:endParaRP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Binding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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dirty="0" err="1" smtClean="0">
                <a:ea typeface="宋体" pitchFamily="2" charset="-122"/>
              </a:rPr>
              <a:t>address:port</a:t>
            </a:r>
            <a:r>
              <a:rPr lang="en-US" altLang="zh-CN" dirty="0" smtClean="0">
                <a:ea typeface="宋体" pitchFamily="2" charset="-122"/>
              </a:rPr>
              <a:t> Example: </a:t>
            </a:r>
            <a:r>
              <a:rPr altLang="zh-CN" smtClean="0"/>
              <a:t>0012.2CB4.A331.1DE9:77</a:t>
            </a:r>
            <a:r>
              <a:rPr lang="en-US" altLang="zh-CN" dirty="0" smtClean="0">
                <a:ea typeface="宋体" pitchFamily="2" charset="-122"/>
              </a:rPr>
              <a:t> </a:t>
            </a:r>
          </a:p>
          <a:p>
            <a:pPr lvl="1">
              <a:buFont typeface="Wingdings" pitchFamily="2" charset="2"/>
              <a:buChar char="Ø"/>
            </a:pPr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Ports </a:t>
            </a:r>
            <a:r>
              <a:rPr lang="en-US" altLang="zh-CN" dirty="0">
                <a:ea typeface="宋体" pitchFamily="2" charset="-122"/>
              </a:rPr>
              <a:t>management: </a:t>
            </a:r>
            <a:endParaRPr lang="en-US" altLang="zh-CN" dirty="0" smtClean="0">
              <a:ea typeface="宋体" pitchFamily="2" charset="-122"/>
            </a:endParaRP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0-31 reserved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32-255 available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Each node can manage several connections on the same port, to different destinations</a:t>
            </a:r>
          </a:p>
          <a:p>
            <a:pPr lvl="1">
              <a:buFont typeface="Wingdings" pitchFamily="2" charset="2"/>
              <a:buChar char="Ø"/>
            </a:pPr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IPv6 </a:t>
            </a:r>
            <a:r>
              <a:rPr lang="en-US" altLang="zh-CN" dirty="0">
                <a:ea typeface="宋体" pitchFamily="2" charset="-122"/>
              </a:rPr>
              <a:t>addressing is also implemented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Radio Protocols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smtClean="0">
                <a:latin typeface="Calibri" pitchFamily="34" charset="0"/>
                <a:ea typeface="宋体" pitchFamily="2" charset="-122"/>
              </a:rPr>
              <a:t>Two </a:t>
            </a:r>
            <a:r>
              <a:rPr lang="en-US" altLang="zh-CN" sz="2000" dirty="0">
                <a:latin typeface="Calibri" pitchFamily="34" charset="0"/>
                <a:ea typeface="宋体" pitchFamily="2" charset="-122"/>
              </a:rPr>
              <a:t>protocols available, implemented on top of the 802.15.4 MAC </a:t>
            </a:r>
            <a:r>
              <a:rPr lang="en-US" altLang="zh-CN" sz="2000" dirty="0" smtClean="0">
                <a:latin typeface="Calibri" pitchFamily="34" charset="0"/>
                <a:ea typeface="宋体" pitchFamily="2" charset="-122"/>
              </a:rPr>
              <a:t>layer</a:t>
            </a:r>
          </a:p>
          <a:p>
            <a:r>
              <a:rPr lang="en-US" altLang="zh-CN" sz="2000" u="sng" dirty="0" err="1" smtClean="0">
                <a:latin typeface="Calibri" pitchFamily="34" charset="0"/>
                <a:ea typeface="宋体" pitchFamily="2" charset="-122"/>
              </a:rPr>
              <a:t>Radiostream</a:t>
            </a:r>
            <a:r>
              <a:rPr lang="en-US" altLang="zh-CN" sz="2000" dirty="0" smtClean="0">
                <a:latin typeface="Calibri" pitchFamily="34" charset="0"/>
                <a:ea typeface="宋体" pitchFamily="2" charset="-122"/>
              </a:rPr>
              <a:t> </a:t>
            </a:r>
            <a:r>
              <a:rPr lang="en-US" altLang="zh-CN" sz="2000" dirty="0">
                <a:latin typeface="Calibri" pitchFamily="34" charset="0"/>
                <a:ea typeface="宋体" pitchFamily="2" charset="-122"/>
              </a:rPr>
              <a:t>protocol </a:t>
            </a:r>
            <a:endParaRPr lang="en-US" altLang="zh-CN" sz="2000" dirty="0" smtClean="0">
              <a:latin typeface="Calibri" pitchFamily="34" charset="0"/>
              <a:ea typeface="宋体" pitchFamily="2" charset="-122"/>
            </a:endParaRPr>
          </a:p>
          <a:p>
            <a:pPr lvl="1">
              <a:buFont typeface="Wingdings" pitchFamily="2" charset="2"/>
              <a:buChar char="Ø"/>
            </a:pPr>
            <a:r>
              <a:rPr lang="en-US" altLang="zh-CN" sz="2000" dirty="0">
                <a:latin typeface="Calibri" pitchFamily="34" charset="0"/>
                <a:ea typeface="宋体" pitchFamily="2" charset="-122"/>
              </a:rPr>
              <a:t>S</a:t>
            </a:r>
            <a:r>
              <a:rPr lang="en-US" altLang="zh-CN" sz="2000" dirty="0" smtClean="0">
                <a:latin typeface="Calibri" pitchFamily="34" charset="0"/>
                <a:ea typeface="宋体" pitchFamily="2" charset="-122"/>
              </a:rPr>
              <a:t>tream-based communication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2000" dirty="0" smtClean="0">
                <a:latin typeface="Calibri" pitchFamily="34" charset="0"/>
                <a:ea typeface="宋体" pitchFamily="2" charset="-122"/>
              </a:rPr>
              <a:t>Reliable and buffered</a:t>
            </a:r>
          </a:p>
          <a:p>
            <a:r>
              <a:rPr lang="en-US" altLang="zh-CN" sz="2000" u="sng" dirty="0" smtClean="0">
                <a:latin typeface="Calibri" pitchFamily="34" charset="0"/>
                <a:ea typeface="宋体" pitchFamily="2" charset="-122"/>
              </a:rPr>
              <a:t>Radiogram</a:t>
            </a:r>
            <a:r>
              <a:rPr lang="en-US" altLang="zh-CN" sz="2000" dirty="0" smtClean="0">
                <a:latin typeface="Calibri" pitchFamily="34" charset="0"/>
                <a:ea typeface="宋体" pitchFamily="2" charset="-122"/>
              </a:rPr>
              <a:t> protocol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2000" dirty="0" smtClean="0">
                <a:latin typeface="Calibri" pitchFamily="34" charset="0"/>
                <a:ea typeface="宋体" pitchFamily="2" charset="-122"/>
              </a:rPr>
              <a:t>Datagram-based communication 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2000" dirty="0" smtClean="0">
                <a:latin typeface="Calibri" pitchFamily="34" charset="0"/>
                <a:ea typeface="宋体" pitchFamily="2" charset="-122"/>
              </a:rPr>
              <a:t>Sequence of packages and delivery and not repetition guarantee is NOT provided</a:t>
            </a:r>
          </a:p>
          <a:p>
            <a:endParaRPr lang="en-US" altLang="zh-CN" sz="1800" dirty="0" smtClean="0">
              <a:latin typeface="Calibri" pitchFamily="34" charset="0"/>
              <a:ea typeface="宋体" pitchFamily="2" charset="-122"/>
            </a:endParaRPr>
          </a:p>
          <a:p>
            <a:r>
              <a:rPr lang="en-US" altLang="zh-CN" sz="1800" dirty="0" smtClean="0">
                <a:latin typeface="Calibri" pitchFamily="34" charset="0"/>
                <a:ea typeface="宋体" pitchFamily="2" charset="-122"/>
              </a:rPr>
              <a:t>Examples:</a:t>
            </a:r>
          </a:p>
          <a:p>
            <a:pPr>
              <a:buNone/>
            </a:pPr>
            <a:endParaRPr altLang="zh-CN" sz="12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altLang="zh-CN" sz="1200" smtClean="0">
                <a:latin typeface="Courier New" pitchFamily="49" charset="0"/>
                <a:cs typeface="Courier New" pitchFamily="49" charset="0"/>
              </a:rPr>
              <a:t>RadiostreamConnection </a:t>
            </a:r>
            <a:r>
              <a:rPr altLang="zh-CN" sz="1200">
                <a:latin typeface="Courier New" pitchFamily="49" charset="0"/>
                <a:cs typeface="Courier New" pitchFamily="49" charset="0"/>
              </a:rPr>
              <a:t>conn=(RadiostreamConnection)Connector.open("radiostream://&lt;destAddr&gt;:&lt;portNo</a:t>
            </a:r>
            <a:r>
              <a:rPr altLang="zh-CN" sz="1200" smtClean="0">
                <a:latin typeface="Courier New" pitchFamily="49" charset="0"/>
                <a:cs typeface="Courier New" pitchFamily="49" charset="0"/>
              </a:rPr>
              <a:t>&gt;”)</a:t>
            </a:r>
            <a:endParaRPr altLang="zh-CN" sz="120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altLang="zh-CN" sz="1200">
                <a:latin typeface="Courier New" pitchFamily="49" charset="0"/>
                <a:cs typeface="Courier New" pitchFamily="49" charset="0"/>
              </a:rPr>
              <a:t>RadiogramConnection conn=(RadiogramConnection)Connector.open("radiogram://&lt;destAddr&gt;:&lt;portNo&gt;”)</a:t>
            </a:r>
            <a:endParaRPr lang="en-US" altLang="zh-CN" sz="1800" dirty="0">
              <a:latin typeface="Courier New" pitchFamily="49" charset="0"/>
              <a:ea typeface="宋体" pitchFamily="2" charset="-122"/>
              <a:cs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Radio Protocols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 smtClean="0">
                <a:solidFill>
                  <a:srgbClr val="798B1D"/>
                </a:solidFill>
              </a:rPr>
              <a:t>R</a:t>
            </a:r>
            <a:r>
              <a:rPr lang="en-US" altLang="zh-CN" b="1" dirty="0" err="1" smtClean="0">
                <a:solidFill>
                  <a:srgbClr val="798B1D"/>
                </a:solidFill>
                <a:ea typeface="宋体" pitchFamily="2" charset="-122"/>
              </a:rPr>
              <a:t>adiostream</a:t>
            </a:r>
            <a:r>
              <a:rPr lang="en-US" altLang="zh-CN" b="1" dirty="0" smtClean="0">
                <a:solidFill>
                  <a:srgbClr val="798B1D"/>
                </a:solidFill>
                <a:ea typeface="宋体" pitchFamily="2" charset="-122"/>
              </a:rPr>
              <a:t> Example</a:t>
            </a:r>
          </a:p>
          <a:p>
            <a:endParaRPr lang="en-US" altLang="zh-CN" sz="1800" dirty="0" smtClean="0">
              <a:ea typeface="宋体" pitchFamily="2" charset="-122"/>
            </a:endParaRPr>
          </a:p>
          <a:p>
            <a:r>
              <a:rPr lang="en-US" altLang="zh-CN" sz="1800" b="1" dirty="0" smtClean="0">
                <a:ea typeface="宋体" pitchFamily="2" charset="-122"/>
              </a:rPr>
              <a:t>Node </a:t>
            </a:r>
            <a:r>
              <a:rPr lang="en-US" altLang="zh-CN" sz="1800" b="1" dirty="0">
                <a:ea typeface="宋体" pitchFamily="2" charset="-122"/>
              </a:rPr>
              <a:t>A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RadiostreamConnection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 =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	(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RadiostreamConnection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Connector.open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("radiostream://0014.4F01.0000.0006:100");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DataInputStream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dis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conn.openDataInputStream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DataOutputStream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 dos = 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conn.openDataOutputStream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try {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dos.writeUTF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("Hello up there");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dos.flush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 ("Answer was: " + 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dis.readUTF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} catch (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NoRouteException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 e) {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 ("No route to 0014.4F01.0000.0006");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} finally {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dis.close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dos.close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conn.close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Radio Protocols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b="1" dirty="0" err="1" smtClean="0">
                <a:solidFill>
                  <a:srgbClr val="798B1D"/>
                </a:solidFill>
                <a:ea typeface="宋体" pitchFamily="2" charset="-122"/>
              </a:rPr>
              <a:t>Radiostream</a:t>
            </a:r>
            <a:r>
              <a:rPr lang="en-US" altLang="zh-CN" b="1" dirty="0" smtClean="0">
                <a:solidFill>
                  <a:srgbClr val="798B1D"/>
                </a:solidFill>
                <a:ea typeface="宋体" pitchFamily="2" charset="-122"/>
              </a:rPr>
              <a:t> Example</a:t>
            </a:r>
          </a:p>
          <a:p>
            <a:pPr>
              <a:buNone/>
            </a:pPr>
            <a:endParaRPr lang="en-US" altLang="zh-CN" sz="900" dirty="0" smtClean="0">
              <a:ea typeface="宋体" pitchFamily="2" charset="-122"/>
            </a:endParaRPr>
          </a:p>
          <a:p>
            <a:r>
              <a:rPr lang="en-US" altLang="zh-CN" sz="1800" b="1" dirty="0" smtClean="0">
                <a:ea typeface="宋体" pitchFamily="2" charset="-122"/>
              </a:rPr>
              <a:t>Node B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 err="1" smtClean="0">
                <a:latin typeface="Courier New" pitchFamily="49" charset="0"/>
                <a:cs typeface="Courier New" pitchFamily="49" charset="0"/>
              </a:rPr>
              <a:t>RadiostreamConnection</a:t>
            </a:r>
            <a:r>
              <a:rPr lang="en-US" altLang="zh-CN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conn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 =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 smtClean="0">
                <a:latin typeface="Courier New" pitchFamily="49" charset="0"/>
                <a:cs typeface="Courier New" pitchFamily="49" charset="0"/>
              </a:rPr>
              <a:t>	(</a:t>
            </a: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RadiostreamConnection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Connector.open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("radiostream://0014.4F01.0000.0007:100");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DataInputStream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dis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conn.openDataInputStream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DataOutputStream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 dos </a:t>
            </a:r>
            <a:r>
              <a:rPr lang="en-US" altLang="zh-CN" sz="12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altLang="zh-CN" sz="1200" dirty="0" err="1" smtClean="0">
                <a:latin typeface="Courier New" pitchFamily="49" charset="0"/>
                <a:cs typeface="Courier New" pitchFamily="49" charset="0"/>
              </a:rPr>
              <a:t>conn.openDataOutputStream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try {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String question = </a:t>
            </a: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dis.readUTF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question.equals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("Hello up there")) {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dos.writeUTF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("Hello down there");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} else {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zh-CN" sz="1200" dirty="0" err="1" smtClean="0">
                <a:latin typeface="Courier New" pitchFamily="49" charset="0"/>
                <a:cs typeface="Courier New" pitchFamily="49" charset="0"/>
              </a:rPr>
              <a:t>dos.writeUTF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("What???");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zh-CN" sz="1200" dirty="0" err="1" smtClean="0">
                <a:latin typeface="Courier New" pitchFamily="49" charset="0"/>
                <a:cs typeface="Courier New" pitchFamily="49" charset="0"/>
              </a:rPr>
              <a:t>dos.flush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} catch (</a:t>
            </a: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NoRouteException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 e) {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zh-CN" sz="1200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altLang="zh-CN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("No route to 0014.4F01.0000.0007");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} finally {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dis.close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dos.close</a:t>
            </a:r>
            <a:r>
              <a:rPr lang="en-US" altLang="zh-CN" sz="12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 err="1">
                <a:latin typeface="Courier New" pitchFamily="49" charset="0"/>
                <a:cs typeface="Courier New" pitchFamily="49" charset="0"/>
              </a:rPr>
              <a:t>conn.close</a:t>
            </a:r>
            <a:r>
              <a:rPr lang="en-US" altLang="zh-CN" sz="12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2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altLang="zh-CN" sz="12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974428"/>
          </a:xfrm>
        </p:spPr>
        <p:txBody>
          <a:bodyPr/>
          <a:lstStyle/>
          <a:p>
            <a:r>
              <a:rPr lang="es-ES" dirty="0" err="1" smtClean="0"/>
              <a:t>Sunspot</a:t>
            </a:r>
            <a:r>
              <a:rPr lang="es-ES" dirty="0" smtClean="0"/>
              <a:t> </a:t>
            </a:r>
            <a:r>
              <a:rPr lang="es-ES" dirty="0" err="1" smtClean="0"/>
              <a:t>technical</a:t>
            </a:r>
            <a:r>
              <a:rPr lang="es-ES" dirty="0" smtClean="0"/>
              <a:t> </a:t>
            </a:r>
            <a:r>
              <a:rPr lang="es-ES" dirty="0" err="1" smtClean="0"/>
              <a:t>specifications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UNIT </a:t>
            </a:r>
            <a:r>
              <a:rPr lang="en-US" dirty="0" smtClean="0"/>
              <a:t>6</a:t>
            </a:r>
            <a:r>
              <a:rPr lang="en-US" dirty="0" smtClean="0"/>
              <a:t>: </a:t>
            </a:r>
            <a:r>
              <a:rPr lang="en-US" dirty="0" err="1" smtClean="0"/>
              <a:t>SunSpot</a:t>
            </a:r>
            <a:r>
              <a:rPr lang="en-US" dirty="0" smtClean="0"/>
              <a:t> Development Platform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Radio Protocols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b="1" dirty="0" err="1">
                <a:solidFill>
                  <a:srgbClr val="798B1D"/>
                </a:solidFill>
                <a:ea typeface="宋体" pitchFamily="2" charset="-122"/>
              </a:rPr>
              <a:t>Radiostream</a:t>
            </a:r>
            <a:r>
              <a:rPr lang="en-US" altLang="zh-CN" b="1" dirty="0">
                <a:solidFill>
                  <a:srgbClr val="798B1D"/>
                </a:solidFill>
                <a:ea typeface="宋体" pitchFamily="2" charset="-122"/>
              </a:rPr>
              <a:t> </a:t>
            </a:r>
            <a:r>
              <a:rPr lang="en-US" altLang="zh-CN" b="1" dirty="0" smtClean="0">
                <a:solidFill>
                  <a:srgbClr val="798B1D"/>
                </a:solidFill>
                <a:ea typeface="宋体" pitchFamily="2" charset="-122"/>
              </a:rPr>
              <a:t>Example (Server End)</a:t>
            </a:r>
            <a:endParaRPr lang="en-US" altLang="zh-CN" b="1" dirty="0">
              <a:solidFill>
                <a:srgbClr val="798B1D"/>
              </a:solidFill>
              <a:ea typeface="宋体" pitchFamily="2" charset="-122"/>
            </a:endParaRPr>
          </a:p>
          <a:p>
            <a:endParaRPr sz="600" smtClean="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 smtClean="0">
                <a:latin typeface="Courier New" pitchFamily="49" charset="0"/>
                <a:cs typeface="Courier New" pitchFamily="49" charset="0"/>
              </a:rPr>
              <a:t>RadiogramConnection</a:t>
            </a:r>
            <a:r>
              <a:rPr lang="en-US" altLang="zh-CN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RadiogramConnection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Connector.open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("radiogram://:100");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Datagram dg = 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conn.newDatagram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conn.getMaximumLength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Datagram 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dgreply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conn.newDatagram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conn.getMaximumLength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try {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conn.receive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(dg);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String question = 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dg.readUTF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dgreply.reset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(); // reset stream pointer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dgreply.setAddress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(dg); // copy reply address from input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question.equals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("Hello up there")) {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dgreply.writeUTF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("Hello down there");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} else {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altLang="zh-CN" sz="1400" dirty="0" err="1" smtClean="0">
                <a:latin typeface="Courier New" pitchFamily="49" charset="0"/>
                <a:cs typeface="Courier New" pitchFamily="49" charset="0"/>
              </a:rPr>
              <a:t>dgreply.writeUTF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("What???");}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zh-CN" sz="1400" dirty="0" err="1" smtClean="0">
                <a:latin typeface="Courier New" pitchFamily="49" charset="0"/>
                <a:cs typeface="Courier New" pitchFamily="49" charset="0"/>
              </a:rPr>
              <a:t>conn.send</a:t>
            </a:r>
            <a:r>
              <a:rPr lang="en-US" altLang="zh-CN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zh-CN" sz="1400" dirty="0" err="1" smtClean="0">
                <a:latin typeface="Courier New" pitchFamily="49" charset="0"/>
                <a:cs typeface="Courier New" pitchFamily="49" charset="0"/>
              </a:rPr>
              <a:t>dgreply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smtClean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catch (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NoRouteException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 e) {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zh-CN" sz="1400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altLang="zh-CN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("No route to " + 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dgreply.getAddress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} finally {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zh-CN" sz="1400" dirty="0" err="1" smtClean="0">
                <a:latin typeface="Courier New" pitchFamily="49" charset="0"/>
                <a:cs typeface="Courier New" pitchFamily="49" charset="0"/>
              </a:rPr>
              <a:t>conn.close</a:t>
            </a:r>
            <a:r>
              <a:rPr lang="en-US" altLang="zh-CN" sz="14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altLang="zh-CN" sz="1400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Radio Protocols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>
                <a:solidFill>
                  <a:srgbClr val="798B1D"/>
                </a:solidFill>
              </a:rPr>
              <a:t>R</a:t>
            </a:r>
            <a:r>
              <a:rPr lang="en-US" altLang="zh-CN" b="1" dirty="0" err="1">
                <a:solidFill>
                  <a:srgbClr val="798B1D"/>
                </a:solidFill>
                <a:ea typeface="宋体" pitchFamily="2" charset="-122"/>
              </a:rPr>
              <a:t>adiostream</a:t>
            </a:r>
            <a:r>
              <a:rPr lang="en-US" altLang="zh-CN" b="1" dirty="0">
                <a:solidFill>
                  <a:srgbClr val="798B1D"/>
                </a:solidFill>
                <a:ea typeface="宋体" pitchFamily="2" charset="-122"/>
              </a:rPr>
              <a:t> E</a:t>
            </a:r>
            <a:r>
              <a:rPr lang="en-US" altLang="zh-CN" b="1" dirty="0" smtClean="0">
                <a:solidFill>
                  <a:srgbClr val="798B1D"/>
                </a:solidFill>
                <a:ea typeface="宋体" pitchFamily="2" charset="-122"/>
              </a:rPr>
              <a:t>xample (Client End)</a:t>
            </a: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err="1" smtClean="0">
                <a:latin typeface="Courier New" pitchFamily="49" charset="0"/>
                <a:cs typeface="Courier New" pitchFamily="49" charset="0"/>
              </a:rPr>
              <a:t>RadiogramConnection</a:t>
            </a:r>
            <a:r>
              <a:rPr lang="en-US" altLang="zh-CN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CN" sz="1800" dirty="0" err="1">
                <a:latin typeface="Courier New" pitchFamily="49" charset="0"/>
                <a:cs typeface="Courier New" pitchFamily="49" charset="0"/>
              </a:rPr>
              <a:t>conn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CN" sz="1800" dirty="0" smtClean="0">
                <a:latin typeface="Courier New" pitchFamily="49" charset="0"/>
                <a:cs typeface="Courier New" pitchFamily="49" charset="0"/>
              </a:rPr>
              <a:t>=</a:t>
            </a:r>
          </a:p>
          <a:p>
            <a:pPr>
              <a:buNone/>
            </a:pP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	(</a:t>
            </a:r>
            <a:r>
              <a:rPr lang="en-US" altLang="zh-CN" sz="1800" dirty="0" err="1">
                <a:latin typeface="Courier New" pitchFamily="49" charset="0"/>
                <a:cs typeface="Courier New" pitchFamily="49" charset="0"/>
              </a:rPr>
              <a:t>RadiogramConnection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altLang="zh-CN" sz="1800" dirty="0" err="1">
                <a:latin typeface="Courier New" pitchFamily="49" charset="0"/>
                <a:cs typeface="Courier New" pitchFamily="49" charset="0"/>
              </a:rPr>
              <a:t>Connector.open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("radiogram://0014.4F01.0000.0006:100");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Datagram dg = </a:t>
            </a:r>
            <a:r>
              <a:rPr lang="en-US" altLang="zh-CN" sz="1800" dirty="0" err="1">
                <a:latin typeface="Courier New" pitchFamily="49" charset="0"/>
                <a:cs typeface="Courier New" pitchFamily="49" charset="0"/>
              </a:rPr>
              <a:t>conn.newDatagram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zh-CN" sz="1800" dirty="0" err="1">
                <a:latin typeface="Courier New" pitchFamily="49" charset="0"/>
                <a:cs typeface="Courier New" pitchFamily="49" charset="0"/>
              </a:rPr>
              <a:t>conn.getMaximumLength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try {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800" dirty="0" err="1">
                <a:latin typeface="Courier New" pitchFamily="49" charset="0"/>
                <a:cs typeface="Courier New" pitchFamily="49" charset="0"/>
              </a:rPr>
              <a:t>dg.writeUTF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("Hello up there");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800" dirty="0" err="1">
                <a:latin typeface="Courier New" pitchFamily="49" charset="0"/>
                <a:cs typeface="Courier New" pitchFamily="49" charset="0"/>
              </a:rPr>
              <a:t>conn.send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(dg);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800" dirty="0" err="1">
                <a:latin typeface="Courier New" pitchFamily="49" charset="0"/>
                <a:cs typeface="Courier New" pitchFamily="49" charset="0"/>
              </a:rPr>
              <a:t>conn.receive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(dg);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8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 ("Received: " + </a:t>
            </a:r>
            <a:r>
              <a:rPr lang="en-US" altLang="zh-CN" sz="1800" dirty="0" err="1">
                <a:latin typeface="Courier New" pitchFamily="49" charset="0"/>
                <a:cs typeface="Courier New" pitchFamily="49" charset="0"/>
              </a:rPr>
              <a:t>dg.readUTF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} catch (</a:t>
            </a:r>
            <a:r>
              <a:rPr lang="en-US" altLang="zh-CN" sz="1800" dirty="0" err="1">
                <a:latin typeface="Courier New" pitchFamily="49" charset="0"/>
                <a:cs typeface="Courier New" pitchFamily="49" charset="0"/>
              </a:rPr>
              <a:t>NoRouteException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 e) {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zh-CN" sz="1800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altLang="zh-CN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("No route </a:t>
            </a:r>
            <a:r>
              <a:rPr lang="en-US" altLang="zh-CN" sz="1800" dirty="0" smtClean="0">
                <a:latin typeface="Courier New" pitchFamily="49" charset="0"/>
                <a:cs typeface="Courier New" pitchFamily="49" charset="0"/>
              </a:rPr>
              <a:t>to 0014.4F01.0000.0006</a:t>
            </a: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800" dirty="0">
                <a:latin typeface="Courier New" pitchFamily="49" charset="0"/>
                <a:cs typeface="Courier New" pitchFamily="49" charset="0"/>
              </a:rPr>
              <a:t>} finally {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zh-CN" sz="1800" dirty="0" err="1" smtClean="0">
                <a:latin typeface="Courier New" pitchFamily="49" charset="0"/>
                <a:cs typeface="Courier New" pitchFamily="49" charset="0"/>
              </a:rPr>
              <a:t>conn.close</a:t>
            </a:r>
            <a:r>
              <a:rPr lang="en-US" altLang="zh-CN" sz="18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  <a:buNone/>
            </a:pPr>
            <a:r>
              <a:rPr lang="en-US" altLang="zh-CN" sz="18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altLang="zh-CN" sz="1800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Broadcasting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200" dirty="0" smtClean="0">
                <a:ea typeface="宋体" pitchFamily="2" charset="-122"/>
              </a:rPr>
              <a:t>Broadcasting </a:t>
            </a:r>
            <a:r>
              <a:rPr lang="en-US" altLang="zh-CN" sz="2200" dirty="0">
                <a:ea typeface="宋体" pitchFamily="2" charset="-122"/>
              </a:rPr>
              <a:t>is allowed, with some </a:t>
            </a:r>
            <a:r>
              <a:rPr lang="en-US" altLang="zh-CN" sz="2200" dirty="0" smtClean="0">
                <a:ea typeface="宋体" pitchFamily="2" charset="-122"/>
              </a:rPr>
              <a:t>restrictions: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2200" dirty="0" smtClean="0">
                <a:ea typeface="宋体" pitchFamily="2" charset="-122"/>
              </a:rPr>
              <a:t>By </a:t>
            </a:r>
            <a:r>
              <a:rPr lang="en-US" altLang="zh-CN" sz="2200" dirty="0">
                <a:ea typeface="宋体" pitchFamily="2" charset="-122"/>
              </a:rPr>
              <a:t>default, broadcasts are transmitted over two hops (inside the PAN). </a:t>
            </a:r>
            <a:endParaRPr lang="en-US" altLang="zh-CN" sz="2200" dirty="0" smtClean="0">
              <a:ea typeface="宋体" pitchFamily="2" charset="-122"/>
            </a:endParaRPr>
          </a:p>
          <a:p>
            <a:pPr lvl="2">
              <a:buFont typeface="Courier New" pitchFamily="49" charset="0"/>
              <a:buChar char="o"/>
            </a:pPr>
            <a:r>
              <a:rPr lang="en-US" altLang="zh-CN" sz="2200" dirty="0" smtClean="0">
                <a:ea typeface="宋体" pitchFamily="2" charset="-122"/>
              </a:rPr>
              <a:t>Can be changed to </a:t>
            </a:r>
            <a:r>
              <a:rPr lang="en-US" altLang="zh-CN" sz="2200" i="1" dirty="0" smtClean="0">
                <a:ea typeface="宋体" pitchFamily="2" charset="-122"/>
              </a:rPr>
              <a:t>n</a:t>
            </a:r>
            <a:r>
              <a:rPr lang="en-US" altLang="zh-CN" sz="2200" dirty="0" smtClean="0">
                <a:ea typeface="宋体" pitchFamily="2" charset="-122"/>
              </a:rPr>
              <a:t> hops using </a:t>
            </a:r>
            <a:r>
              <a:rPr lang="en-US" altLang="zh-CN" sz="2200" dirty="0" smtClean="0"/>
              <a:t>((</a:t>
            </a:r>
            <a:r>
              <a:rPr lang="en-US" altLang="zh-CN" sz="2200" dirty="0" err="1" smtClean="0"/>
              <a:t>RadiogramConnection</a:t>
            </a:r>
            <a:r>
              <a:rPr lang="en-US" altLang="zh-CN" sz="2200" dirty="0" smtClean="0"/>
              <a:t>)</a:t>
            </a:r>
            <a:r>
              <a:rPr lang="en-US" altLang="zh-CN" sz="2200" dirty="0" err="1" smtClean="0"/>
              <a:t>conn</a:t>
            </a:r>
            <a:r>
              <a:rPr lang="en-US" altLang="zh-CN" sz="2200" dirty="0" smtClean="0"/>
              <a:t>).</a:t>
            </a:r>
            <a:r>
              <a:rPr lang="en-US" altLang="zh-CN" sz="2200" dirty="0" err="1" smtClean="0"/>
              <a:t>setMaxBroadcastHops</a:t>
            </a:r>
            <a:r>
              <a:rPr lang="en-US" altLang="zh-CN" sz="2200" dirty="0" smtClean="0"/>
              <a:t>(n);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2200" dirty="0" smtClean="0">
                <a:ea typeface="宋体" pitchFamily="2" charset="-122"/>
              </a:rPr>
              <a:t>Broadcast </a:t>
            </a:r>
            <a:r>
              <a:rPr lang="en-US" altLang="zh-CN" sz="2200" dirty="0">
                <a:ea typeface="宋体" pitchFamily="2" charset="-122"/>
              </a:rPr>
              <a:t>is not inter-PAN. </a:t>
            </a:r>
            <a:endParaRPr lang="en-US" altLang="zh-CN" sz="2200" dirty="0" smtClean="0">
              <a:ea typeface="宋体" pitchFamily="2" charset="-122"/>
            </a:endParaRPr>
          </a:p>
          <a:p>
            <a:pPr lvl="1">
              <a:buFont typeface="Wingdings" pitchFamily="2" charset="2"/>
              <a:buChar char="Ø"/>
            </a:pPr>
            <a:r>
              <a:rPr lang="en-US" altLang="zh-CN" sz="2200" dirty="0" smtClean="0">
                <a:ea typeface="宋体" pitchFamily="2" charset="-122"/>
              </a:rPr>
              <a:t>Broadcasted </a:t>
            </a:r>
            <a:r>
              <a:rPr lang="en-US" altLang="zh-CN" sz="2200" dirty="0" err="1">
                <a:ea typeface="宋体" pitchFamily="2" charset="-122"/>
              </a:rPr>
              <a:t>datagrams</a:t>
            </a:r>
            <a:r>
              <a:rPr lang="en-US" altLang="zh-CN" sz="2200" dirty="0">
                <a:ea typeface="宋体" pitchFamily="2" charset="-122"/>
              </a:rPr>
              <a:t> might not be delivered. </a:t>
            </a:r>
            <a:endParaRPr lang="en-US" altLang="zh-CN" sz="2200" dirty="0" smtClean="0">
              <a:ea typeface="宋体" pitchFamily="2" charset="-122"/>
            </a:endParaRPr>
          </a:p>
          <a:p>
            <a:pPr lvl="1">
              <a:buFont typeface="Wingdings" pitchFamily="2" charset="2"/>
              <a:buChar char="Ø"/>
            </a:pPr>
            <a:r>
              <a:rPr lang="en-US" altLang="zh-CN" sz="2200" dirty="0" smtClean="0">
                <a:ea typeface="宋体" pitchFamily="2" charset="-122"/>
              </a:rPr>
              <a:t>Broadcast </a:t>
            </a:r>
            <a:r>
              <a:rPr lang="en-US" altLang="zh-CN" sz="2200" dirty="0">
                <a:ea typeface="宋体" pitchFamily="2" charset="-122"/>
              </a:rPr>
              <a:t>connections </a:t>
            </a:r>
            <a:r>
              <a:rPr lang="en-US" altLang="zh-CN" sz="2200" u="sng" dirty="0">
                <a:ea typeface="宋体" pitchFamily="2" charset="-122"/>
              </a:rPr>
              <a:t>cannot be used to receive</a:t>
            </a:r>
            <a:r>
              <a:rPr lang="en-US" altLang="zh-CN" sz="2200" dirty="0">
                <a:ea typeface="宋体" pitchFamily="2" charset="-122"/>
              </a:rPr>
              <a:t>.  Open a server connection for receiving replies to a </a:t>
            </a:r>
            <a:r>
              <a:rPr lang="en-US" altLang="zh-CN" sz="2200" dirty="0" smtClean="0">
                <a:ea typeface="宋体" pitchFamily="2" charset="-122"/>
              </a:rPr>
              <a:t>broadcast.</a:t>
            </a:r>
          </a:p>
          <a:p>
            <a:r>
              <a:rPr lang="en-US" altLang="zh-CN" sz="2200" dirty="0" smtClean="0">
                <a:ea typeface="宋体" pitchFamily="2" charset="-122"/>
              </a:rPr>
              <a:t>Opening </a:t>
            </a:r>
            <a:r>
              <a:rPr lang="en-US" altLang="zh-CN" sz="2200" dirty="0">
                <a:ea typeface="宋体" pitchFamily="2" charset="-122"/>
              </a:rPr>
              <a:t>a broadcasting radiogram </a:t>
            </a:r>
            <a:r>
              <a:rPr lang="en-US" altLang="zh-CN" sz="2200" dirty="0" smtClean="0">
                <a:ea typeface="宋体" pitchFamily="2" charset="-122"/>
              </a:rPr>
              <a:t>connection:</a:t>
            </a:r>
          </a:p>
          <a:p>
            <a:pPr>
              <a:buNone/>
            </a:pPr>
            <a:endParaRPr lang="en-US" altLang="zh-CN" sz="1400" dirty="0" smtClean="0"/>
          </a:p>
          <a:p>
            <a:pPr>
              <a:buNone/>
            </a:pPr>
            <a:r>
              <a:rPr lang="en-US" altLang="zh-CN" sz="1400" dirty="0" err="1" smtClean="0">
                <a:latin typeface="Courier New" pitchFamily="49" charset="0"/>
                <a:cs typeface="Courier New" pitchFamily="49" charset="0"/>
              </a:rPr>
              <a:t>DatagramConnection</a:t>
            </a:r>
            <a:r>
              <a:rPr lang="en-US" altLang="zh-CN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DatagramConnection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altLang="zh-CN" sz="1400" dirty="0" err="1">
                <a:latin typeface="Courier New" pitchFamily="49" charset="0"/>
                <a:cs typeface="Courier New" pitchFamily="49" charset="0"/>
              </a:rPr>
              <a:t>Connector.open</a:t>
            </a:r>
            <a:r>
              <a:rPr lang="en-US" altLang="zh-CN" sz="1400" dirty="0">
                <a:latin typeface="Courier New" pitchFamily="49" charset="0"/>
                <a:cs typeface="Courier New" pitchFamily="49" charset="0"/>
              </a:rPr>
              <a:t>("radiogram://broadcast:&lt;portnum&gt;");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Signal Strength Measures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100" dirty="0" smtClean="0">
                <a:ea typeface="宋体" pitchFamily="2" charset="-122"/>
              </a:rPr>
              <a:t>At </a:t>
            </a:r>
            <a:r>
              <a:rPr lang="en-US" altLang="zh-CN" sz="2100" dirty="0">
                <a:ea typeface="宋体" pitchFamily="2" charset="-122"/>
              </a:rPr>
              <a:t>the reception side of a datagram, using </a:t>
            </a:r>
            <a:r>
              <a:rPr lang="en-US" altLang="zh-CN" sz="2100" dirty="0">
                <a:solidFill>
                  <a:srgbClr val="798B1D"/>
                </a:solidFill>
                <a:ea typeface="宋体" pitchFamily="2" charset="-122"/>
              </a:rPr>
              <a:t>RADIOGRAM</a:t>
            </a:r>
            <a:r>
              <a:rPr lang="en-US" altLang="zh-CN" sz="2100" dirty="0">
                <a:ea typeface="宋体" pitchFamily="2" charset="-122"/>
              </a:rPr>
              <a:t> connections, several measures regarding radio signal quality can be </a:t>
            </a:r>
            <a:r>
              <a:rPr lang="en-US" altLang="zh-CN" sz="2100" dirty="0" smtClean="0">
                <a:ea typeface="宋体" pitchFamily="2" charset="-122"/>
              </a:rPr>
              <a:t>obtained.</a:t>
            </a:r>
          </a:p>
          <a:p>
            <a:pPr lvl="1"/>
            <a:r>
              <a:rPr lang="en-US" altLang="zh-CN" sz="2100" dirty="0" smtClean="0">
                <a:solidFill>
                  <a:srgbClr val="798B1D"/>
                </a:solidFill>
                <a:ea typeface="宋体" pitchFamily="2" charset="-122"/>
              </a:rPr>
              <a:t>RSSI</a:t>
            </a:r>
            <a:r>
              <a:rPr lang="en-US" altLang="zh-CN" sz="2100" dirty="0" smtClean="0">
                <a:ea typeface="宋体" pitchFamily="2" charset="-122"/>
              </a:rPr>
              <a:t> </a:t>
            </a:r>
            <a:r>
              <a:rPr lang="en-US" altLang="zh-CN" sz="2100" dirty="0">
                <a:ea typeface="宋体" pitchFamily="2" charset="-122"/>
              </a:rPr>
              <a:t>(received signal strength indicator) measures the strength of the signal for the packet received, in a range between +60 (strong) to -60 (weak). Use </a:t>
            </a:r>
            <a:r>
              <a:rPr lang="en-US" altLang="zh-CN" sz="2100" u="sng" dirty="0" err="1"/>
              <a:t>getRssi</a:t>
            </a:r>
            <a:r>
              <a:rPr lang="en-US" altLang="zh-CN" sz="2100" u="sng" dirty="0"/>
              <a:t>()</a:t>
            </a:r>
            <a:r>
              <a:rPr lang="en-US" altLang="zh-CN" sz="2100" u="sng" dirty="0">
                <a:ea typeface="宋体" pitchFamily="2" charset="-122"/>
              </a:rPr>
              <a:t> </a:t>
            </a:r>
            <a:r>
              <a:rPr lang="en-US" altLang="zh-CN" sz="2100" dirty="0" smtClean="0">
                <a:ea typeface="宋体" pitchFamily="2" charset="-122"/>
              </a:rPr>
              <a:t>method.</a:t>
            </a:r>
          </a:p>
          <a:p>
            <a:pPr lvl="1"/>
            <a:r>
              <a:rPr lang="en-US" altLang="zh-CN" sz="2100" dirty="0" smtClean="0">
                <a:solidFill>
                  <a:srgbClr val="798B1D"/>
                </a:solidFill>
                <a:ea typeface="宋体" pitchFamily="2" charset="-122"/>
              </a:rPr>
              <a:t>CORR </a:t>
            </a:r>
            <a:r>
              <a:rPr lang="en-US" altLang="zh-CN" sz="2100" dirty="0">
                <a:ea typeface="宋体" pitchFamily="2" charset="-122"/>
              </a:rPr>
              <a:t>measures the average correlation value of the first 4 bytes of the packet header, in a range between 110 (maximum quality packet) to 50 (lowest quality packet). Use </a:t>
            </a:r>
            <a:r>
              <a:rPr lang="en-US" altLang="zh-CN" sz="2100" u="sng" dirty="0" err="1"/>
              <a:t>getCorr</a:t>
            </a:r>
            <a:r>
              <a:rPr lang="en-US" altLang="zh-CN" sz="2100" u="sng" dirty="0"/>
              <a:t>()</a:t>
            </a:r>
            <a:r>
              <a:rPr lang="en-US" altLang="zh-CN" sz="2100" u="sng" dirty="0">
                <a:ea typeface="宋体" pitchFamily="2" charset="-122"/>
              </a:rPr>
              <a:t> </a:t>
            </a:r>
            <a:r>
              <a:rPr lang="en-US" altLang="zh-CN" sz="2100" dirty="0" smtClean="0">
                <a:ea typeface="宋体" pitchFamily="2" charset="-122"/>
              </a:rPr>
              <a:t>method.</a:t>
            </a:r>
          </a:p>
          <a:p>
            <a:pPr lvl="1"/>
            <a:r>
              <a:rPr lang="en-US" altLang="zh-CN" sz="2100" dirty="0" smtClean="0">
                <a:solidFill>
                  <a:srgbClr val="798B1D"/>
                </a:solidFill>
                <a:ea typeface="宋体" pitchFamily="2" charset="-122"/>
              </a:rPr>
              <a:t>Link </a:t>
            </a:r>
            <a:r>
              <a:rPr lang="en-US" altLang="zh-CN" sz="2100" dirty="0">
                <a:solidFill>
                  <a:srgbClr val="798B1D"/>
                </a:solidFill>
                <a:ea typeface="宋体" pitchFamily="2" charset="-122"/>
              </a:rPr>
              <a:t>Quality Indication (LQI) </a:t>
            </a:r>
            <a:r>
              <a:rPr lang="en-US" altLang="zh-CN" sz="2100" dirty="0">
                <a:ea typeface="宋体" pitchFamily="2" charset="-122"/>
              </a:rPr>
              <a:t>is a characterization of the quality of a received packet, calculated using the correlation value. The LQI ranges from 0 (bad) to 255 (good). Use </a:t>
            </a:r>
            <a:r>
              <a:rPr lang="en-US" altLang="zh-CN" sz="2100" u="sng" dirty="0" err="1"/>
              <a:t>getLinkQuality</a:t>
            </a:r>
            <a:r>
              <a:rPr lang="en-US" altLang="zh-CN" sz="2100" u="sng" dirty="0">
                <a:solidFill>
                  <a:srgbClr val="000000"/>
                </a:solidFill>
              </a:rPr>
              <a:t>()</a:t>
            </a:r>
            <a:r>
              <a:rPr lang="en-US" altLang="zh-CN" sz="2100" u="sng" dirty="0">
                <a:ea typeface="宋体" pitchFamily="2" charset="-122"/>
              </a:rPr>
              <a:t> </a:t>
            </a:r>
            <a:r>
              <a:rPr lang="en-US" altLang="zh-CN" sz="2100" dirty="0" smtClean="0">
                <a:ea typeface="宋体" pitchFamily="2" charset="-122"/>
              </a:rPr>
              <a:t>method.</a:t>
            </a:r>
          </a:p>
          <a:p>
            <a:r>
              <a:rPr lang="en-US" altLang="zh-CN" sz="2100" dirty="0" smtClean="0">
                <a:ea typeface="宋体" pitchFamily="2" charset="-122"/>
              </a:rPr>
              <a:t>Radio </a:t>
            </a:r>
            <a:r>
              <a:rPr lang="en-US" altLang="zh-CN" sz="2100" dirty="0">
                <a:ea typeface="宋体" pitchFamily="2" charset="-122"/>
              </a:rPr>
              <a:t>signal measures can be used to a wide variety of applications: localization, tracking, monitoring, …</a:t>
            </a:r>
          </a:p>
          <a:p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HTTP Protocol Support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700" dirty="0" smtClean="0">
                <a:ea typeface="宋体" pitchFamily="2" charset="-122"/>
              </a:rPr>
              <a:t>Any </a:t>
            </a:r>
            <a:r>
              <a:rPr lang="en-US" altLang="zh-CN" sz="1700" dirty="0">
                <a:ea typeface="宋体" pitchFamily="2" charset="-122"/>
              </a:rPr>
              <a:t>SPOT can open a http connection to any remote host or web service (via an Internet connected host computer), using the implemented http protocol </a:t>
            </a:r>
            <a:r>
              <a:rPr lang="en-US" altLang="zh-CN" sz="1700" dirty="0" smtClean="0">
                <a:ea typeface="宋体" pitchFamily="2" charset="-122"/>
              </a:rPr>
              <a:t>stack.</a:t>
            </a:r>
          </a:p>
          <a:p>
            <a:r>
              <a:rPr lang="en-US" altLang="zh-CN" sz="1700" dirty="0" smtClean="0">
                <a:ea typeface="宋体" pitchFamily="2" charset="-122"/>
              </a:rPr>
              <a:t>Opening connections:</a:t>
            </a:r>
          </a:p>
          <a:p>
            <a:pPr>
              <a:buNone/>
            </a:pPr>
            <a:endParaRPr lang="en-US" altLang="zh-CN" sz="1700" dirty="0">
              <a:latin typeface="Courier New" pitchFamily="49" charset="0"/>
              <a:ea typeface="宋体" pitchFamily="2" charset="-122"/>
              <a:cs typeface="Courier New" pitchFamily="49" charset="0"/>
            </a:endParaRPr>
          </a:p>
          <a:p>
            <a:pPr>
              <a:buNone/>
            </a:pPr>
            <a:r>
              <a:rPr lang="en-US" altLang="zh-CN" sz="1400" dirty="0" err="1" smtClean="0">
                <a:latin typeface="Courier New" pitchFamily="49" charset="0"/>
                <a:ea typeface="宋体" pitchFamily="2" charset="-122"/>
                <a:cs typeface="Courier New" pitchFamily="49" charset="0"/>
              </a:rPr>
              <a:t>HttpConnection</a:t>
            </a:r>
            <a:r>
              <a:rPr lang="en-US" altLang="zh-CN" sz="1400" dirty="0" smtClean="0">
                <a:latin typeface="Courier New" pitchFamily="49" charset="0"/>
                <a:ea typeface="宋体" pitchFamily="2" charset="-122"/>
                <a:cs typeface="Courier New" pitchFamily="49" charset="0"/>
              </a:rPr>
              <a:t> </a:t>
            </a:r>
            <a:r>
              <a:rPr lang="en-US" altLang="zh-CN" sz="1400" dirty="0">
                <a:latin typeface="Courier New" pitchFamily="49" charset="0"/>
                <a:ea typeface="宋体" pitchFamily="2" charset="-122"/>
                <a:cs typeface="Courier New" pitchFamily="49" charset="0"/>
              </a:rPr>
              <a:t>connection =(</a:t>
            </a:r>
            <a:r>
              <a:rPr lang="en-US" altLang="zh-CN" sz="1400" dirty="0" err="1">
                <a:latin typeface="Courier New" pitchFamily="49" charset="0"/>
                <a:ea typeface="宋体" pitchFamily="2" charset="-122"/>
                <a:cs typeface="Courier New" pitchFamily="49" charset="0"/>
              </a:rPr>
              <a:t>HttpConnection</a:t>
            </a:r>
            <a:r>
              <a:rPr lang="en-US" altLang="zh-CN" sz="1400" dirty="0">
                <a:latin typeface="Courier New" pitchFamily="49" charset="0"/>
                <a:ea typeface="宋体" pitchFamily="2" charset="-122"/>
                <a:cs typeface="Courier New" pitchFamily="49" charset="0"/>
              </a:rPr>
              <a:t>)</a:t>
            </a:r>
            <a:r>
              <a:rPr lang="en-US" altLang="zh-CN" sz="1400" dirty="0" err="1">
                <a:latin typeface="Courier New" pitchFamily="49" charset="0"/>
                <a:ea typeface="宋体" pitchFamily="2" charset="-122"/>
                <a:cs typeface="Courier New" pitchFamily="49" charset="0"/>
              </a:rPr>
              <a:t>Connector.open</a:t>
            </a:r>
            <a:r>
              <a:rPr lang="en-US" altLang="zh-CN" sz="1400" dirty="0">
                <a:latin typeface="Courier New" pitchFamily="49" charset="0"/>
                <a:ea typeface="宋体" pitchFamily="2" charset="-122"/>
                <a:cs typeface="Courier New" pitchFamily="49" charset="0"/>
              </a:rPr>
              <a:t>("http://host:[port]/filepath</a:t>
            </a:r>
            <a:r>
              <a:rPr lang="en-US" altLang="zh-CN" sz="1400" dirty="0" smtClean="0">
                <a:latin typeface="Courier New" pitchFamily="49" charset="0"/>
                <a:ea typeface="宋体" pitchFamily="2" charset="-122"/>
                <a:cs typeface="Courier New" pitchFamily="49" charset="0"/>
              </a:rPr>
              <a:t>");</a:t>
            </a:r>
          </a:p>
          <a:p>
            <a:pPr>
              <a:buNone/>
            </a:pPr>
            <a:endParaRPr lang="en-US" altLang="zh-CN" sz="1700" dirty="0" smtClean="0">
              <a:ea typeface="宋体" pitchFamily="2" charset="-122"/>
            </a:endParaRPr>
          </a:p>
          <a:p>
            <a:pPr>
              <a:buNone/>
            </a:pPr>
            <a:r>
              <a:rPr lang="en-US" altLang="zh-CN" sz="1700" b="1" dirty="0" smtClean="0">
                <a:solidFill>
                  <a:srgbClr val="798B1D"/>
                </a:solidFill>
                <a:ea typeface="宋体" pitchFamily="2" charset="-122"/>
              </a:rPr>
              <a:t>HTTP </a:t>
            </a:r>
            <a:r>
              <a:rPr lang="en-US" altLang="zh-CN" sz="1700" b="1" dirty="0">
                <a:solidFill>
                  <a:srgbClr val="798B1D"/>
                </a:solidFill>
                <a:ea typeface="宋体" pitchFamily="2" charset="-122"/>
              </a:rPr>
              <a:t>example:</a:t>
            </a:r>
          </a:p>
          <a:p>
            <a:pPr>
              <a:buNone/>
            </a:pPr>
            <a:endParaRPr sz="1400" smtClean="0"/>
          </a:p>
          <a:p>
            <a:pPr>
              <a:buNone/>
            </a:pPr>
            <a:r>
              <a:rPr sz="1400" smtClean="0">
                <a:latin typeface="Courier New" pitchFamily="49" charset="0"/>
                <a:cs typeface="Courier New" pitchFamily="49" charset="0"/>
              </a:rPr>
              <a:t>HttpConnection </a:t>
            </a:r>
            <a:r>
              <a:rPr sz="1400">
                <a:latin typeface="Courier New" pitchFamily="49" charset="0"/>
                <a:cs typeface="Courier New" pitchFamily="49" charset="0"/>
              </a:rPr>
              <a:t>connection </a:t>
            </a:r>
            <a:r>
              <a:rPr sz="1400" smtClean="0">
                <a:latin typeface="Courier New" pitchFamily="49" charset="0"/>
                <a:cs typeface="Courier New" pitchFamily="49" charset="0"/>
              </a:rPr>
              <a:t>= (</a:t>
            </a:r>
            <a:r>
              <a:rPr sz="1400">
                <a:latin typeface="Courier New" pitchFamily="49" charset="0"/>
                <a:cs typeface="Courier New" pitchFamily="49" charset="0"/>
              </a:rPr>
              <a:t>HttpConnection)Connector.open("http://www.sunspotworld.com/");</a:t>
            </a:r>
          </a:p>
          <a:p>
            <a:pPr>
              <a:buNone/>
            </a:pPr>
            <a:r>
              <a:rPr sz="1400">
                <a:latin typeface="Courier New" pitchFamily="49" charset="0"/>
                <a:cs typeface="Courier New" pitchFamily="49" charset="0"/>
              </a:rPr>
              <a:t>connection.setRequestProperty("Connection", "close");</a:t>
            </a:r>
          </a:p>
          <a:p>
            <a:pPr>
              <a:buNone/>
            </a:pPr>
            <a:r>
              <a:rPr sz="1400">
                <a:latin typeface="Courier New" pitchFamily="49" charset="0"/>
                <a:cs typeface="Courier New" pitchFamily="49" charset="0"/>
              </a:rPr>
              <a:t>InputStream in = connection.openInputStream();</a:t>
            </a:r>
          </a:p>
          <a:p>
            <a:pPr>
              <a:buNone/>
            </a:pPr>
            <a:r>
              <a:rPr sz="1400">
                <a:latin typeface="Courier New" pitchFamily="49" charset="0"/>
                <a:cs typeface="Courier New" pitchFamily="49" charset="0"/>
              </a:rPr>
              <a:t>StringBuffer buf = new StringBuffer();</a:t>
            </a:r>
          </a:p>
          <a:p>
            <a:pPr>
              <a:buNone/>
            </a:pPr>
            <a:r>
              <a:rPr sz="1400">
                <a:latin typeface="Courier New" pitchFamily="49" charset="0"/>
                <a:cs typeface="Courier New" pitchFamily="49" charset="0"/>
              </a:rPr>
              <a:t>int ch;</a:t>
            </a:r>
          </a:p>
          <a:p>
            <a:pPr>
              <a:buNone/>
            </a:pPr>
            <a:r>
              <a:rPr sz="1400">
                <a:latin typeface="Courier New" pitchFamily="49" charset="0"/>
                <a:cs typeface="Courier New" pitchFamily="49" charset="0"/>
              </a:rPr>
              <a:t>while ((ch = in.read()) &gt; 0) {</a:t>
            </a:r>
          </a:p>
          <a:p>
            <a:pPr>
              <a:buNone/>
            </a:pPr>
            <a:r>
              <a:rPr sz="1400" smtClean="0">
                <a:latin typeface="Courier New" pitchFamily="49" charset="0"/>
                <a:cs typeface="Courier New" pitchFamily="49" charset="0"/>
              </a:rPr>
              <a:t>	buf.append</a:t>
            </a:r>
            <a:r>
              <a:rPr sz="1400">
                <a:latin typeface="Courier New" pitchFamily="49" charset="0"/>
                <a:cs typeface="Courier New" pitchFamily="49" charset="0"/>
              </a:rPr>
              <a:t>((char)ch);</a:t>
            </a:r>
          </a:p>
          <a:p>
            <a:pPr>
              <a:buNone/>
            </a:pPr>
            <a:r>
              <a:rPr sz="14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sz="1400">
                <a:latin typeface="Courier New" pitchFamily="49" charset="0"/>
                <a:cs typeface="Courier New" pitchFamily="49" charset="0"/>
              </a:rPr>
              <a:t>System.out.println(buf.toString());</a:t>
            </a:r>
          </a:p>
          <a:p>
            <a:pPr>
              <a:buNone/>
            </a:pPr>
            <a:r>
              <a:rPr sz="1400">
                <a:latin typeface="Courier New" pitchFamily="49" charset="0"/>
                <a:cs typeface="Courier New" pitchFamily="49" charset="0"/>
              </a:rPr>
              <a:t>in.close();</a:t>
            </a:r>
          </a:p>
          <a:p>
            <a:pPr>
              <a:buNone/>
            </a:pPr>
            <a:r>
              <a:rPr sz="1400">
                <a:latin typeface="Courier New" pitchFamily="49" charset="0"/>
                <a:cs typeface="Courier New" pitchFamily="49" charset="0"/>
              </a:rPr>
              <a:t>connection.close();</a:t>
            </a:r>
          </a:p>
          <a:p>
            <a:endParaRPr lang="en-US" sz="2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67446" y="5857892"/>
            <a:ext cx="314327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dirty="0" err="1" smtClean="0">
                <a:latin typeface="+mn-lt"/>
                <a:ea typeface="宋体" pitchFamily="2" charset="-122"/>
              </a:rPr>
              <a:t>SunSpot</a:t>
            </a:r>
            <a:r>
              <a:rPr lang="en-US" altLang="zh-CN" sz="900" dirty="0" smtClean="0">
                <a:latin typeface="+mn-lt"/>
                <a:ea typeface="宋体" pitchFamily="2" charset="-122"/>
              </a:rPr>
              <a:t> Programmer´s manual. </a:t>
            </a:r>
            <a:r>
              <a:rPr lang="en-US" altLang="zh-CN" sz="900" dirty="0" smtClean="0">
                <a:latin typeface="+mn-lt"/>
                <a:ea typeface="宋体" pitchFamily="2" charset="-122"/>
                <a:hlinkClick r:id="rId2"/>
              </a:rPr>
              <a:t>http://www.sunspotworld.com/docs/Yellow/SunSPOT-Programmers-Manual.pdf</a:t>
            </a:r>
            <a:r>
              <a:rPr lang="en-US" altLang="zh-CN" sz="900" dirty="0" smtClean="0">
                <a:latin typeface="+mn-lt"/>
                <a:ea typeface="宋体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References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smtClean="0"/>
          </a:p>
          <a:p>
            <a:pPr>
              <a:buNone/>
            </a:pPr>
            <a:endParaRPr lang="en-US" dirty="0" smtClean="0"/>
          </a:p>
          <a:p>
            <a:r>
              <a:rPr lang="en-US" altLang="zh-CN" dirty="0">
                <a:ea typeface="宋体" pitchFamily="2" charset="-122"/>
              </a:rPr>
              <a:t>[</a:t>
            </a:r>
            <a:r>
              <a:rPr lang="en-US" altLang="zh-CN" dirty="0" err="1" smtClean="0">
                <a:ea typeface="宋体" pitchFamily="2" charset="-122"/>
              </a:rPr>
              <a:t>Spw</a:t>
            </a:r>
            <a:r>
              <a:rPr lang="en-US" altLang="zh-CN" dirty="0" smtClean="0">
                <a:ea typeface="宋体" pitchFamily="2" charset="-122"/>
              </a:rPr>
              <a:t>] </a:t>
            </a:r>
            <a:r>
              <a:rPr lang="en-US" altLang="zh-CN" dirty="0" smtClean="0">
                <a:ea typeface="宋体" pitchFamily="2" charset="-122"/>
                <a:hlinkClick r:id="rId2"/>
              </a:rPr>
              <a:t>www.sunspotworld.com</a:t>
            </a:r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>
                <a:ea typeface="宋体" pitchFamily="2" charset="-122"/>
              </a:rPr>
              <a:t>[</a:t>
            </a:r>
            <a:r>
              <a:rPr lang="en-US" altLang="zh-CN" dirty="0" smtClean="0">
                <a:ea typeface="宋体" pitchFamily="2" charset="-122"/>
              </a:rPr>
              <a:t>Squawk] </a:t>
            </a:r>
            <a:r>
              <a:rPr lang="en-US" altLang="zh-CN" dirty="0" smtClean="0">
                <a:ea typeface="宋体" pitchFamily="2" charset="-122"/>
                <a:hlinkClick r:id="rId3"/>
              </a:rPr>
              <a:t>www.squawk.dev.java.net</a:t>
            </a:r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[</a:t>
            </a:r>
            <a:r>
              <a:rPr lang="en-US" altLang="zh-CN" dirty="0" err="1" smtClean="0">
                <a:ea typeface="宋体" pitchFamily="2" charset="-122"/>
              </a:rPr>
              <a:t>Sapiy</a:t>
            </a:r>
            <a:r>
              <a:rPr lang="en-US" altLang="zh-CN" dirty="0" smtClean="0">
                <a:ea typeface="宋体" pitchFamily="2" charset="-122"/>
              </a:rPr>
              <a:t>] </a:t>
            </a:r>
            <a:r>
              <a:rPr lang="en-US" altLang="zh-CN" dirty="0" err="1" smtClean="0">
                <a:ea typeface="宋体" pitchFamily="2" charset="-122"/>
              </a:rPr>
              <a:t>SunSpot</a:t>
            </a:r>
            <a:r>
              <a:rPr lang="en-US" altLang="zh-CN" dirty="0" smtClean="0">
                <a:ea typeface="宋体" pitchFamily="2" charset="-122"/>
              </a:rPr>
              <a:t> API, Yellow Version </a:t>
            </a:r>
            <a:r>
              <a:rPr lang="en-US" altLang="zh-CN" dirty="0">
                <a:ea typeface="宋体" pitchFamily="2" charset="-122"/>
              </a:rPr>
              <a:t>available </a:t>
            </a:r>
            <a:r>
              <a:rPr lang="en-US" altLang="zh-CN" dirty="0" smtClean="0">
                <a:ea typeface="宋体" pitchFamily="2" charset="-122"/>
              </a:rPr>
              <a:t>at: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  <a:hlinkClick r:id="rId4"/>
              </a:rPr>
              <a:t>www.sunspotworld.com/docs/Yellow/javadoc/index.html</a:t>
            </a:r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[</a:t>
            </a:r>
            <a:r>
              <a:rPr lang="en-US" altLang="zh-CN" dirty="0" err="1" smtClean="0">
                <a:ea typeface="宋体" pitchFamily="2" charset="-122"/>
              </a:rPr>
              <a:t>Susp</a:t>
            </a:r>
            <a:r>
              <a:rPr lang="en-US" altLang="zh-CN" dirty="0" smtClean="0">
                <a:ea typeface="宋体" pitchFamily="2" charset="-122"/>
              </a:rPr>
              <a:t>] </a:t>
            </a:r>
            <a:r>
              <a:rPr lang="en-US" altLang="zh-CN" dirty="0" err="1" smtClean="0">
                <a:ea typeface="宋体" pitchFamily="2" charset="-122"/>
              </a:rPr>
              <a:t>SunSpot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dirty="0">
                <a:ea typeface="宋体" pitchFamily="2" charset="-122"/>
              </a:rPr>
              <a:t>Programmer´s manual: </a:t>
            </a:r>
            <a:endParaRPr lang="en-US" altLang="zh-CN" dirty="0" smtClean="0">
              <a:ea typeface="宋体" pitchFamily="2" charset="-122"/>
            </a:endParaRP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  <a:hlinkClick r:id="rId5"/>
              </a:rPr>
              <a:t>http</a:t>
            </a:r>
            <a:r>
              <a:rPr lang="en-US" altLang="zh-CN" dirty="0">
                <a:ea typeface="宋体" pitchFamily="2" charset="-122"/>
                <a:hlinkClick r:id="rId5"/>
              </a:rPr>
              <a:t>://www.sunspotworld.com/docs/Yellow/SunSPOT-Programmers-Manual.pdf</a:t>
            </a:r>
            <a:r>
              <a:rPr lang="en-US" altLang="zh-CN" dirty="0">
                <a:ea typeface="宋体" pitchFamily="2" charset="-122"/>
              </a:rPr>
              <a:t> </a:t>
            </a:r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[</a:t>
            </a:r>
            <a:r>
              <a:rPr lang="en-US" altLang="zh-CN" dirty="0" err="1" smtClean="0">
                <a:ea typeface="宋体" pitchFamily="2" charset="-122"/>
              </a:rPr>
              <a:t>Sapi</a:t>
            </a:r>
            <a:r>
              <a:rPr lang="en-US" altLang="zh-CN" dirty="0" smtClean="0">
                <a:ea typeface="宋体" pitchFamily="2" charset="-122"/>
              </a:rPr>
              <a:t>] </a:t>
            </a:r>
            <a:r>
              <a:rPr lang="en-US" altLang="zh-CN" dirty="0" err="1" smtClean="0">
                <a:ea typeface="宋体" pitchFamily="2" charset="-122"/>
              </a:rPr>
              <a:t>SunSpot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dirty="0">
                <a:ea typeface="宋体" pitchFamily="2" charset="-122"/>
              </a:rPr>
              <a:t>API available </a:t>
            </a:r>
            <a:r>
              <a:rPr lang="en-US" altLang="zh-CN" dirty="0" smtClean="0">
                <a:ea typeface="宋体" pitchFamily="2" charset="-122"/>
              </a:rPr>
              <a:t>at: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  <a:hlinkClick r:id="rId6"/>
              </a:rPr>
              <a:t>www.sunspotworld.com/docs/</a:t>
            </a:r>
            <a:endParaRPr lang="en-US" altLang="zh-CN" dirty="0" smtClean="0">
              <a:ea typeface="宋体" pitchFamily="2" charset="-122"/>
            </a:endParaRPr>
          </a:p>
          <a:p>
            <a:pPr lvl="1">
              <a:buFont typeface="Wingdings" pitchFamily="2" charset="2"/>
              <a:buChar char="Ø"/>
            </a:pPr>
            <a:endParaRPr lang="en-US" altLang="zh-CN" dirty="0">
              <a:ea typeface="宋体" pitchFamily="2" charset="-122"/>
            </a:endParaRPr>
          </a:p>
          <a:p>
            <a:pPr lvl="1">
              <a:buFont typeface="Wingdings" pitchFamily="2" charset="2"/>
              <a:buChar char="Ø"/>
            </a:pPr>
            <a:endParaRPr lang="en-US" altLang="zh-CN" dirty="0" smtClean="0">
              <a:ea typeface="宋体" pitchFamily="2" charset="-122"/>
            </a:endParaRPr>
          </a:p>
          <a:p>
            <a:pPr lvl="1">
              <a:buFont typeface="Wingdings" pitchFamily="2" charset="2"/>
              <a:buChar char="Ø"/>
            </a:pPr>
            <a:endParaRPr lang="en-US" altLang="zh-CN" dirty="0">
              <a:ea typeface="宋体" pitchFamily="2" charset="-122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SunSpot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704528" y="2060848"/>
            <a:ext cx="8712968" cy="240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</a:pPr>
            <a:r>
              <a:rPr lang="en-US" altLang="zh-CN" sz="3200" dirty="0" smtClean="0">
                <a:solidFill>
                  <a:srgbClr val="879B21"/>
                </a:solidFill>
                <a:latin typeface="+mn-lt"/>
                <a:ea typeface="宋体" pitchFamily="2" charset="-122"/>
                <a:cs typeface="Arial" pitchFamily="34" charset="0"/>
              </a:rPr>
              <a:t>S</a:t>
            </a:r>
            <a:r>
              <a:rPr lang="en-US" altLang="zh-CN" sz="3200" b="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  <a:t>un</a:t>
            </a:r>
            <a:r>
              <a:rPr lang="en-US" altLang="zh-CN" sz="320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115000"/>
            </a:pPr>
            <a:r>
              <a:rPr lang="en-US" altLang="zh-CN" sz="320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  <a:t>	</a:t>
            </a:r>
            <a:r>
              <a:rPr lang="en-US" altLang="zh-CN" sz="3200" dirty="0" smtClean="0">
                <a:solidFill>
                  <a:srgbClr val="879B21"/>
                </a:solidFill>
                <a:latin typeface="+mn-lt"/>
                <a:ea typeface="宋体" pitchFamily="2" charset="-122"/>
                <a:cs typeface="Arial" pitchFamily="34" charset="0"/>
              </a:rPr>
              <a:t>S</a:t>
            </a:r>
            <a:r>
              <a:rPr lang="en-US" altLang="zh-CN" sz="3200" b="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  <a:t>mall</a:t>
            </a:r>
            <a:r>
              <a:rPr lang="en-US" altLang="zh-CN" sz="320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  <a:t> </a:t>
            </a:r>
            <a:br>
              <a:rPr lang="en-US" altLang="zh-CN" sz="320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</a:br>
            <a:r>
              <a:rPr lang="en-US" altLang="zh-CN" sz="3200" dirty="0" smtClean="0">
                <a:solidFill>
                  <a:srgbClr val="879B21"/>
                </a:solidFill>
                <a:latin typeface="+mn-lt"/>
                <a:ea typeface="宋体" pitchFamily="2" charset="-122"/>
                <a:cs typeface="Arial" pitchFamily="34" charset="0"/>
              </a:rPr>
              <a:t>P</a:t>
            </a:r>
            <a:r>
              <a:rPr lang="en-US" altLang="zh-CN" sz="3200" b="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  <a:t>rogrammable</a:t>
            </a:r>
            <a:r>
              <a:rPr lang="en-US" altLang="zh-CN" sz="320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  <a:t> </a:t>
            </a:r>
            <a:br>
              <a:rPr lang="en-US" altLang="zh-CN" sz="320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</a:br>
            <a:r>
              <a:rPr lang="en-US" altLang="zh-CN" sz="3200" dirty="0" smtClean="0">
                <a:solidFill>
                  <a:srgbClr val="879B21"/>
                </a:solidFill>
                <a:latin typeface="+mn-lt"/>
                <a:ea typeface="宋体" pitchFamily="2" charset="-122"/>
                <a:cs typeface="Arial" pitchFamily="34" charset="0"/>
              </a:rPr>
              <a:t>O</a:t>
            </a:r>
            <a:r>
              <a:rPr lang="en-US" altLang="zh-CN" sz="3200" b="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  <a:t>bject </a:t>
            </a:r>
            <a:r>
              <a:rPr lang="en-US" altLang="zh-CN" sz="320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  <a:t/>
            </a:r>
            <a:br>
              <a:rPr lang="en-US" altLang="zh-CN" sz="320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</a:br>
            <a:r>
              <a:rPr lang="en-US" altLang="zh-CN" sz="3200" dirty="0" smtClean="0">
                <a:solidFill>
                  <a:srgbClr val="879B21"/>
                </a:solidFill>
                <a:latin typeface="+mn-lt"/>
                <a:ea typeface="宋体" pitchFamily="2" charset="-122"/>
                <a:cs typeface="Arial" pitchFamily="34" charset="0"/>
              </a:rPr>
              <a:t>T</a:t>
            </a:r>
            <a:r>
              <a:rPr lang="en-US" altLang="zh-CN" sz="3200" b="0" dirty="0" smtClean="0">
                <a:solidFill>
                  <a:srgbClr val="125864"/>
                </a:solidFill>
                <a:latin typeface="+mn-lt"/>
                <a:ea typeface="宋体" pitchFamily="2" charset="-122"/>
                <a:cs typeface="Arial" pitchFamily="34" charset="0"/>
              </a:rPr>
              <a:t>echnology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SunSpot</a:t>
            </a:r>
            <a:r>
              <a:rPr lang="es-ES_tradnl" dirty="0" smtClean="0"/>
              <a:t> Hardware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altLang="zh-CN" sz="3200" b="1" smtClean="0">
                <a:solidFill>
                  <a:srgbClr val="798B1D"/>
                </a:solidFill>
                <a:ea typeface="宋体" pitchFamily="2" charset="-122"/>
              </a:rPr>
              <a:t>Hardware</a:t>
            </a:r>
            <a:endParaRPr lang="en-US" altLang="zh-CN" sz="3200" b="1" dirty="0" smtClean="0">
              <a:solidFill>
                <a:srgbClr val="798B1D"/>
              </a:solidFill>
              <a:ea typeface="宋体" pitchFamily="2" charset="-122"/>
            </a:endParaRPr>
          </a:p>
          <a:p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b="1" dirty="0" smtClean="0">
                <a:ea typeface="宋体" pitchFamily="2" charset="-122"/>
              </a:rPr>
              <a:t>Small </a:t>
            </a:r>
            <a:r>
              <a:rPr lang="en-US" altLang="zh-CN" b="1" dirty="0">
                <a:ea typeface="宋体" pitchFamily="2" charset="-122"/>
              </a:rPr>
              <a:t>size </a:t>
            </a:r>
            <a:r>
              <a:rPr lang="en-US" altLang="zh-CN" b="1" dirty="0" smtClean="0">
                <a:ea typeface="宋体" pitchFamily="2" charset="-122"/>
              </a:rPr>
              <a:t>package</a:t>
            </a:r>
          </a:p>
          <a:p>
            <a:r>
              <a:rPr lang="en-US" altLang="zh-CN" b="1" dirty="0">
                <a:ea typeface="宋体" pitchFamily="2" charset="-122"/>
              </a:rPr>
              <a:t>Modular </a:t>
            </a:r>
            <a:r>
              <a:rPr lang="en-US" altLang="zh-CN" b="1" dirty="0" smtClean="0">
                <a:ea typeface="宋体" pitchFamily="2" charset="-122"/>
              </a:rPr>
              <a:t>architecture</a:t>
            </a:r>
          </a:p>
          <a:p>
            <a:pPr marL="742950" lvl="2" indent="-342900"/>
            <a:r>
              <a:rPr lang="en-US" altLang="zh-CN" dirty="0" smtClean="0">
                <a:ea typeface="宋体" pitchFamily="2" charset="-122"/>
              </a:rPr>
              <a:t>Stackable boards</a:t>
            </a:r>
          </a:p>
          <a:p>
            <a:pPr marL="742950" lvl="2" indent="-342900"/>
            <a:r>
              <a:rPr lang="en-US" altLang="zh-CN" dirty="0" smtClean="0">
                <a:ea typeface="宋体" pitchFamily="2" charset="-122"/>
              </a:rPr>
              <a:t>Up to 3 floors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en-US" altLang="zh-CN" b="1" dirty="0" smtClean="0">
                <a:ea typeface="宋体" pitchFamily="2" charset="-122"/>
              </a:rPr>
              <a:t>Power</a:t>
            </a:r>
          </a:p>
          <a:p>
            <a:pPr marL="742950" lvl="2" indent="-342900"/>
            <a:r>
              <a:rPr lang="en-US" altLang="zh-CN" dirty="0" smtClean="0">
                <a:ea typeface="宋体" pitchFamily="2" charset="-122"/>
              </a:rPr>
              <a:t>Li-Ion </a:t>
            </a:r>
            <a:r>
              <a:rPr lang="en-US" altLang="zh-CN" dirty="0">
                <a:ea typeface="宋体" pitchFamily="2" charset="-122"/>
              </a:rPr>
              <a:t>Battery (</a:t>
            </a:r>
            <a:r>
              <a:rPr lang="en-US" altLang="zh-CN" dirty="0" smtClean="0">
                <a:ea typeface="宋体" pitchFamily="2" charset="-122"/>
              </a:rPr>
              <a:t>nodes)</a:t>
            </a:r>
          </a:p>
          <a:p>
            <a:pPr marL="742950" lvl="2" indent="-342900"/>
            <a:r>
              <a:rPr lang="en-US" altLang="zh-CN" dirty="0" smtClean="0">
                <a:ea typeface="宋体" pitchFamily="2" charset="-122"/>
              </a:rPr>
              <a:t>USB </a:t>
            </a:r>
            <a:r>
              <a:rPr lang="en-US" altLang="zh-CN" dirty="0">
                <a:ea typeface="宋体" pitchFamily="2" charset="-122"/>
              </a:rPr>
              <a:t>power (gateway/sink)</a:t>
            </a:r>
            <a:endParaRPr lang="en-US" altLang="zh-CN" dirty="0"/>
          </a:p>
          <a:p>
            <a:pPr marL="342900" lvl="1" indent="-342900">
              <a:buFont typeface="Wingdings" pitchFamily="2" charset="2"/>
              <a:buChar char="q"/>
            </a:pPr>
            <a:endParaRPr lang="en-US" altLang="zh-CN" dirty="0" smtClean="0">
              <a:ea typeface="宋体" pitchFamily="2" charset="-122"/>
            </a:endParaRPr>
          </a:p>
          <a:p>
            <a:pPr marL="342900" lvl="1" indent="-342900">
              <a:buFont typeface="Wingdings" pitchFamily="2" charset="2"/>
              <a:buChar char="q"/>
            </a:pPr>
            <a:endParaRPr lang="en-US" altLang="zh-CN" dirty="0" smtClean="0">
              <a:ea typeface="宋体" pitchFamily="2" charset="-122"/>
            </a:endParaRPr>
          </a:p>
          <a:p>
            <a:endParaRPr lang="en-US" altLang="zh-CN" dirty="0">
              <a:ea typeface="宋体" pitchFamily="2" charset="-122"/>
            </a:endParaRPr>
          </a:p>
          <a:p>
            <a:endParaRPr lang="en-US" altLang="zh-CN" dirty="0">
              <a:ea typeface="宋体" pitchFamily="2" charset="-122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SunSpot Hardware</a:t>
            </a:r>
            <a:br>
              <a:rPr smtClean="0"/>
            </a:b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 smtClean="0">
                <a:ea typeface="宋体" pitchFamily="2" charset="-122"/>
              </a:rPr>
              <a:t>Processor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ARM 920T CPU (180MHz 32-bit)</a:t>
            </a:r>
          </a:p>
          <a:p>
            <a:r>
              <a:rPr lang="en-US" altLang="zh-CN" b="1" dirty="0" smtClean="0">
                <a:ea typeface="宋体" pitchFamily="2" charset="-122"/>
              </a:rPr>
              <a:t>Memory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512Kb RAM, 4Mb FLASH</a:t>
            </a:r>
          </a:p>
          <a:p>
            <a:r>
              <a:rPr lang="en-US" altLang="zh-CN" b="1" dirty="0" smtClean="0">
                <a:ea typeface="宋体" pitchFamily="2" charset="-122"/>
              </a:rPr>
              <a:t>Network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err="1" smtClean="0">
                <a:ea typeface="宋体" pitchFamily="2" charset="-122"/>
              </a:rPr>
              <a:t>Chipcon</a:t>
            </a:r>
            <a:r>
              <a:rPr lang="en-US" altLang="zh-CN" dirty="0" smtClean="0">
                <a:ea typeface="宋体" pitchFamily="2" charset="-122"/>
              </a:rPr>
              <a:t> 2420 radio with integrated antenna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IEEE 802.15.4  @ 2.4GHz</a:t>
            </a:r>
          </a:p>
          <a:p>
            <a:r>
              <a:rPr lang="en-US" altLang="zh-CN" b="1" dirty="0" smtClean="0">
                <a:ea typeface="宋体" pitchFamily="2" charset="-122"/>
              </a:rPr>
              <a:t>Data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USB interface— mini-b connector</a:t>
            </a:r>
          </a:p>
          <a:p>
            <a:r>
              <a:rPr lang="en-US" altLang="zh-CN" b="1" dirty="0" smtClean="0">
                <a:ea typeface="宋体" pitchFamily="2" charset="-122"/>
              </a:rPr>
              <a:t>Power supply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3.6V rechargeable 750 </a:t>
            </a:r>
            <a:r>
              <a:rPr lang="en-US" altLang="zh-CN" dirty="0" err="1" smtClean="0">
                <a:ea typeface="宋体" pitchFamily="2" charset="-122"/>
              </a:rPr>
              <a:t>mAh</a:t>
            </a:r>
            <a:r>
              <a:rPr lang="en-US" altLang="zh-CN" dirty="0" smtClean="0">
                <a:ea typeface="宋体" pitchFamily="2" charset="-122"/>
              </a:rPr>
              <a:t> Li-Ion battery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Normal power consumption: 40-100mA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Deep sleep mode consumption: 36 </a:t>
            </a:r>
            <a:r>
              <a:rPr lang="el-GR" altLang="zh-CN" dirty="0" smtClean="0">
                <a:ea typeface="宋体" pitchFamily="2" charset="-122"/>
              </a:rPr>
              <a:t>μ</a:t>
            </a:r>
            <a:r>
              <a:rPr lang="en-US" altLang="zh-CN" dirty="0" smtClean="0">
                <a:ea typeface="宋体" pitchFamily="2" charset="-122"/>
              </a:rPr>
              <a:t>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SunSpot</a:t>
            </a:r>
            <a:r>
              <a:rPr lang="es-ES_tradnl" dirty="0" smtClean="0"/>
              <a:t> Hardware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3200" b="1" dirty="0" err="1" smtClean="0">
                <a:solidFill>
                  <a:srgbClr val="798B1D"/>
                </a:solidFill>
                <a:ea typeface="宋体" pitchFamily="2" charset="-122"/>
              </a:rPr>
              <a:t>eDemo</a:t>
            </a:r>
            <a:r>
              <a:rPr lang="en-US" altLang="zh-CN" sz="3200" b="1" dirty="0" smtClean="0">
                <a:solidFill>
                  <a:srgbClr val="798B1D"/>
                </a:solidFill>
                <a:ea typeface="宋体" pitchFamily="2" charset="-122"/>
              </a:rPr>
              <a:t> Sensor</a:t>
            </a:r>
            <a:r>
              <a:rPr lang="en-US" altLang="zh-CN" sz="2800" b="1" dirty="0" smtClean="0">
                <a:solidFill>
                  <a:srgbClr val="798B1D"/>
                </a:solidFill>
                <a:ea typeface="宋体" pitchFamily="2" charset="-122"/>
              </a:rPr>
              <a:t> Board </a:t>
            </a:r>
          </a:p>
          <a:p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2G/6G </a:t>
            </a:r>
            <a:r>
              <a:rPr lang="en-US" altLang="zh-CN" dirty="0">
                <a:ea typeface="宋体" pitchFamily="2" charset="-122"/>
              </a:rPr>
              <a:t>3-axis </a:t>
            </a:r>
            <a:r>
              <a:rPr lang="en-US" altLang="zh-CN" dirty="0" smtClean="0">
                <a:ea typeface="宋体" pitchFamily="2" charset="-122"/>
              </a:rPr>
              <a:t>accelerometer</a:t>
            </a:r>
          </a:p>
          <a:p>
            <a:r>
              <a:rPr lang="en-US" altLang="zh-CN" dirty="0" smtClean="0">
                <a:ea typeface="宋体" pitchFamily="2" charset="-122"/>
              </a:rPr>
              <a:t>Light </a:t>
            </a:r>
            <a:r>
              <a:rPr lang="en-US" altLang="zh-CN" dirty="0">
                <a:ea typeface="宋体" pitchFamily="2" charset="-122"/>
              </a:rPr>
              <a:t>and temperature </a:t>
            </a:r>
            <a:r>
              <a:rPr lang="en-US" altLang="zh-CN" dirty="0" smtClean="0">
                <a:ea typeface="宋体" pitchFamily="2" charset="-122"/>
              </a:rPr>
              <a:t>sensors</a:t>
            </a:r>
          </a:p>
          <a:p>
            <a:r>
              <a:rPr lang="en-US" altLang="zh-CN" dirty="0" smtClean="0">
                <a:ea typeface="宋体" pitchFamily="2" charset="-122"/>
              </a:rPr>
              <a:t>8 </a:t>
            </a:r>
            <a:r>
              <a:rPr lang="en-US" altLang="zh-CN" dirty="0">
                <a:ea typeface="宋体" pitchFamily="2" charset="-122"/>
              </a:rPr>
              <a:t>RGB </a:t>
            </a:r>
            <a:r>
              <a:rPr lang="en-US" altLang="zh-CN" dirty="0" smtClean="0">
                <a:ea typeface="宋体" pitchFamily="2" charset="-122"/>
              </a:rPr>
              <a:t>LEDs</a:t>
            </a:r>
          </a:p>
          <a:p>
            <a:r>
              <a:rPr lang="en-US" altLang="zh-CN" dirty="0" smtClean="0">
                <a:ea typeface="宋体" pitchFamily="2" charset="-122"/>
              </a:rPr>
              <a:t>6 </a:t>
            </a:r>
            <a:r>
              <a:rPr lang="en-US" altLang="zh-CN" dirty="0">
                <a:ea typeface="宋体" pitchFamily="2" charset="-122"/>
              </a:rPr>
              <a:t>analog inputs (</a:t>
            </a:r>
            <a:r>
              <a:rPr lang="en-US" altLang="zh-CN" dirty="0" smtClean="0">
                <a:ea typeface="宋体" pitchFamily="2" charset="-122"/>
              </a:rPr>
              <a:t>0-3Volts)</a:t>
            </a:r>
          </a:p>
          <a:p>
            <a:r>
              <a:rPr lang="en-US" altLang="zh-CN" dirty="0" smtClean="0">
                <a:ea typeface="宋体" pitchFamily="2" charset="-122"/>
              </a:rPr>
              <a:t>2 switches</a:t>
            </a:r>
          </a:p>
          <a:p>
            <a:r>
              <a:rPr lang="en-US" altLang="zh-CN" dirty="0" smtClean="0">
                <a:ea typeface="宋体" pitchFamily="2" charset="-122"/>
              </a:rPr>
              <a:t>5 </a:t>
            </a:r>
            <a:r>
              <a:rPr lang="en-US" altLang="zh-CN" dirty="0">
                <a:ea typeface="宋体" pitchFamily="2" charset="-122"/>
              </a:rPr>
              <a:t>general purpose I/O </a:t>
            </a:r>
            <a:r>
              <a:rPr lang="en-US" altLang="zh-CN" dirty="0" smtClean="0">
                <a:ea typeface="宋体" pitchFamily="2" charset="-122"/>
              </a:rPr>
              <a:t>pins</a:t>
            </a:r>
          </a:p>
          <a:p>
            <a:r>
              <a:rPr lang="en-US" altLang="zh-CN" dirty="0" smtClean="0">
                <a:ea typeface="宋体" pitchFamily="2" charset="-122"/>
              </a:rPr>
              <a:t>4 </a:t>
            </a:r>
            <a:r>
              <a:rPr lang="en-US" altLang="zh-CN" dirty="0">
                <a:ea typeface="宋体" pitchFamily="2" charset="-122"/>
              </a:rPr>
              <a:t>high current output pins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SunSpot Hardware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3200" b="1" dirty="0" smtClean="0">
                <a:solidFill>
                  <a:srgbClr val="798B1D"/>
                </a:solidFill>
                <a:ea typeface="宋体" pitchFamily="2" charset="-122"/>
              </a:rPr>
              <a:t>External Interfaces</a:t>
            </a:r>
          </a:p>
          <a:p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Digital Lines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4x </a:t>
            </a:r>
            <a:r>
              <a:rPr lang="en-US" altLang="zh-CN" dirty="0" err="1" smtClean="0">
                <a:ea typeface="宋体" pitchFamily="2" charset="-122"/>
              </a:rPr>
              <a:t>Input/Output</a:t>
            </a:r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Analog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10 bit ADC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6 input lines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ea typeface="宋体" pitchFamily="2" charset="-122"/>
              </a:rPr>
              <a:t>Range: 0-3 Volts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SunSpot Hardware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3200" b="1" dirty="0" smtClean="0">
                <a:solidFill>
                  <a:srgbClr val="798B1D"/>
                </a:solidFill>
                <a:ea typeface="宋体" pitchFamily="2" charset="-122"/>
              </a:rPr>
              <a:t>Add-ons</a:t>
            </a:r>
          </a:p>
          <a:p>
            <a:pPr>
              <a:buNone/>
            </a:pPr>
            <a:endParaRPr lang="en-US" altLang="zh-CN" sz="3200" b="1" dirty="0" smtClean="0">
              <a:solidFill>
                <a:srgbClr val="798B1D"/>
              </a:solidFill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Gyroscope </a:t>
            </a:r>
            <a:r>
              <a:rPr lang="en-US" altLang="zh-CN" dirty="0">
                <a:ea typeface="宋体" pitchFamily="2" charset="-122"/>
              </a:rPr>
              <a:t>(1x for 2D and 2x for 3D </a:t>
            </a:r>
            <a:r>
              <a:rPr lang="en-US" altLang="zh-CN" dirty="0" smtClean="0">
                <a:ea typeface="宋体" pitchFamily="2" charset="-122"/>
              </a:rPr>
              <a:t>resolutions)</a:t>
            </a:r>
          </a:p>
          <a:p>
            <a:r>
              <a:rPr lang="en-US" altLang="zh-CN" dirty="0" smtClean="0">
                <a:ea typeface="宋体" pitchFamily="2" charset="-122"/>
              </a:rPr>
              <a:t>Data </a:t>
            </a:r>
            <a:r>
              <a:rPr lang="en-US" altLang="zh-CN" dirty="0">
                <a:ea typeface="宋体" pitchFamily="2" charset="-122"/>
              </a:rPr>
              <a:t>Glove (gaming, Virtual-Reality, </a:t>
            </a:r>
            <a:r>
              <a:rPr lang="en-US" altLang="zh-CN" dirty="0" smtClean="0">
                <a:ea typeface="宋体" pitchFamily="2" charset="-122"/>
              </a:rPr>
              <a:t>…)</a:t>
            </a:r>
          </a:p>
          <a:p>
            <a:r>
              <a:rPr lang="en-US" altLang="zh-CN" dirty="0" smtClean="0">
                <a:ea typeface="宋体" pitchFamily="2" charset="-122"/>
              </a:rPr>
              <a:t>Game-Pad</a:t>
            </a:r>
          </a:p>
          <a:p>
            <a:r>
              <a:rPr lang="en-US" altLang="zh-CN" dirty="0" smtClean="0">
                <a:ea typeface="宋体" pitchFamily="2" charset="-122"/>
              </a:rPr>
              <a:t>Compass</a:t>
            </a:r>
          </a:p>
          <a:p>
            <a:r>
              <a:rPr lang="en-US" altLang="zh-CN" dirty="0" smtClean="0">
                <a:ea typeface="宋体" pitchFamily="2" charset="-122"/>
              </a:rPr>
              <a:t>Servo motors/controllers</a:t>
            </a:r>
          </a:p>
          <a:p>
            <a:r>
              <a:rPr lang="en-US" altLang="zh-CN" dirty="0" smtClean="0">
                <a:ea typeface="宋体" pitchFamily="2" charset="-122"/>
              </a:rPr>
              <a:t>Voice </a:t>
            </a:r>
            <a:r>
              <a:rPr lang="en-US" altLang="zh-CN" dirty="0" err="1">
                <a:ea typeface="宋体" pitchFamily="2" charset="-122"/>
              </a:rPr>
              <a:t>Synth</a:t>
            </a:r>
            <a:r>
              <a:rPr lang="en-US" altLang="zh-CN" dirty="0">
                <a:ea typeface="宋体" pitchFamily="2" charset="-122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SunSpot Software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3200" b="1" dirty="0" smtClean="0">
                <a:solidFill>
                  <a:srgbClr val="798B1D"/>
                </a:solidFill>
                <a:ea typeface="宋体" pitchFamily="2" charset="-122"/>
              </a:rPr>
              <a:t>Squawk VM</a:t>
            </a:r>
          </a:p>
          <a:p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No </a:t>
            </a:r>
            <a:r>
              <a:rPr lang="en-US" altLang="zh-CN" dirty="0">
                <a:ea typeface="宋体" pitchFamily="2" charset="-122"/>
              </a:rPr>
              <a:t>underlying </a:t>
            </a:r>
            <a:r>
              <a:rPr lang="en-US" altLang="zh-CN" dirty="0" smtClean="0">
                <a:ea typeface="宋体" pitchFamily="2" charset="-122"/>
              </a:rPr>
              <a:t>OS</a:t>
            </a:r>
          </a:p>
          <a:p>
            <a:r>
              <a:rPr lang="en-US" altLang="zh-CN" dirty="0" smtClean="0">
                <a:ea typeface="宋体" pitchFamily="2" charset="-122"/>
              </a:rPr>
              <a:t>Base </a:t>
            </a:r>
            <a:r>
              <a:rPr lang="en-US" altLang="zh-CN" dirty="0">
                <a:ea typeface="宋体" pitchFamily="2" charset="-122"/>
              </a:rPr>
              <a:t>code written in </a:t>
            </a:r>
            <a:r>
              <a:rPr lang="en-US" altLang="zh-CN" dirty="0" smtClean="0">
                <a:ea typeface="宋体" pitchFamily="2" charset="-122"/>
              </a:rPr>
              <a:t>Java</a:t>
            </a:r>
          </a:p>
          <a:p>
            <a:r>
              <a:rPr lang="en-US" altLang="zh-CN" dirty="0" smtClean="0">
                <a:ea typeface="宋体" pitchFamily="2" charset="-122"/>
              </a:rPr>
              <a:t>Interpreter </a:t>
            </a:r>
            <a:r>
              <a:rPr lang="en-US" altLang="zh-CN" dirty="0">
                <a:ea typeface="宋体" pitchFamily="2" charset="-122"/>
              </a:rPr>
              <a:t>and low level I/O code written in </a:t>
            </a:r>
            <a:r>
              <a:rPr lang="en-US" altLang="zh-CN" dirty="0" smtClean="0">
                <a:ea typeface="宋体" pitchFamily="2" charset="-122"/>
              </a:rPr>
              <a:t>C</a:t>
            </a:r>
          </a:p>
          <a:p>
            <a:r>
              <a:rPr lang="en-US" altLang="zh-CN" dirty="0" smtClean="0">
                <a:ea typeface="宋体" pitchFamily="2" charset="-122"/>
              </a:rPr>
              <a:t>Application </a:t>
            </a:r>
            <a:r>
              <a:rPr lang="en-US" altLang="zh-CN" dirty="0">
                <a:ea typeface="宋体" pitchFamily="2" charset="-122"/>
              </a:rPr>
              <a:t>development in a Java ME (CLDC 1.1) </a:t>
            </a:r>
            <a:r>
              <a:rPr lang="en-US" altLang="zh-CN" dirty="0" smtClean="0">
                <a:ea typeface="宋体" pitchFamily="2" charset="-122"/>
              </a:rPr>
              <a:t>environment</a:t>
            </a:r>
          </a:p>
          <a:p>
            <a:r>
              <a:rPr lang="en-US" altLang="zh-CN" dirty="0" smtClean="0">
                <a:ea typeface="宋体" pitchFamily="2" charset="-122"/>
              </a:rPr>
              <a:t>Libraries </a:t>
            </a:r>
            <a:r>
              <a:rPr lang="en-US" altLang="zh-CN" dirty="0">
                <a:ea typeface="宋体" pitchFamily="2" charset="-122"/>
              </a:rPr>
              <a:t>to manage basic elements (sensors, </a:t>
            </a:r>
            <a:r>
              <a:rPr lang="en-US" altLang="zh-CN" dirty="0" err="1">
                <a:ea typeface="宋体" pitchFamily="2" charset="-122"/>
              </a:rPr>
              <a:t>leds</a:t>
            </a:r>
            <a:r>
              <a:rPr lang="en-US" altLang="zh-CN" dirty="0">
                <a:ea typeface="宋体" pitchFamily="2" charset="-122"/>
              </a:rPr>
              <a:t>, switches, …) already codified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RedesServicios">
  <a:themeElements>
    <a:clrScheme name="Personalizado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00664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808000"/>
      </a:hlink>
      <a:folHlink>
        <a:srgbClr val="B2B2B2"/>
      </a:folHlink>
    </a:clrScheme>
    <a:fontScheme name="PlantillaRedesServici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lantillaRedesServici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RedesServici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5654</TotalTime>
  <Words>1169</Words>
  <Application>Microsoft Office PowerPoint</Application>
  <PresentationFormat>A4 (210 x 297 mm)</PresentationFormat>
  <Paragraphs>273</Paragraphs>
  <Slides>25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4" baseType="lpstr">
      <vt:lpstr>Arial</vt:lpstr>
      <vt:lpstr>Tahoma</vt:lpstr>
      <vt:lpstr>Wingdings</vt:lpstr>
      <vt:lpstr>宋体</vt:lpstr>
      <vt:lpstr>Calibri</vt:lpstr>
      <vt:lpstr>Courier New</vt:lpstr>
      <vt:lpstr>Monotype Sorts</vt:lpstr>
      <vt:lpstr>Times New Roman</vt:lpstr>
      <vt:lpstr>PlantillaRedesServicios</vt:lpstr>
      <vt:lpstr>Ubiquitous and Secure Networks and Services Redes y Servicios Ubicuos y Seguros </vt:lpstr>
      <vt:lpstr>Sunspot technical specifications</vt:lpstr>
      <vt:lpstr>SunSpot</vt:lpstr>
      <vt:lpstr>SunSpot Hardware</vt:lpstr>
      <vt:lpstr>SunSpot Hardware </vt:lpstr>
      <vt:lpstr>SunSpot Hardware</vt:lpstr>
      <vt:lpstr>SunSpot Hardware</vt:lpstr>
      <vt:lpstr>SunSpot Hardware</vt:lpstr>
      <vt:lpstr>SunSpot Software</vt:lpstr>
      <vt:lpstr>SunSpot Software</vt:lpstr>
      <vt:lpstr>SunSpot Software </vt:lpstr>
      <vt:lpstr>SunSpot Software</vt:lpstr>
      <vt:lpstr>Introduction to SunSpot networks </vt:lpstr>
      <vt:lpstr>Network Topologies</vt:lpstr>
      <vt:lpstr>Routing</vt:lpstr>
      <vt:lpstr>Addressing</vt:lpstr>
      <vt:lpstr>Radio Protocols</vt:lpstr>
      <vt:lpstr>Radio Protocols</vt:lpstr>
      <vt:lpstr>Radio Protocols</vt:lpstr>
      <vt:lpstr>Radio Protocols</vt:lpstr>
      <vt:lpstr>Radio Protocols</vt:lpstr>
      <vt:lpstr>Broadcasting</vt:lpstr>
      <vt:lpstr>Signal Strength Measures</vt:lpstr>
      <vt:lpstr>HTTP Protocol Support</vt:lpstr>
      <vt:lpstr>References</vt:lpstr>
    </vt:vector>
  </TitlesOfParts>
  <Company>Diatel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Ubiquitous and Secure Networks and Services Redes y Servicios Ubicuos y Seguros </dc:title>
  <dc:creator>Pedro Castillejo Parrilla</dc:creator>
  <cp:lastModifiedBy>Ana-Belen Garcia (UPM)</cp:lastModifiedBy>
  <cp:revision>514</cp:revision>
  <dcterms:created xsi:type="dcterms:W3CDTF">2003-03-04T15:47:04Z</dcterms:created>
  <dcterms:modified xsi:type="dcterms:W3CDTF">2012-04-14T21:45:34Z</dcterms:modified>
</cp:coreProperties>
</file>